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27" r:id="rId1"/>
    <p:sldMasterId id="2147483709" r:id="rId2"/>
    <p:sldMasterId id="2147483648" r:id="rId3"/>
    <p:sldMasterId id="2147483788" r:id="rId4"/>
  </p:sldMasterIdLst>
  <p:notesMasterIdLst>
    <p:notesMasterId r:id="rId49"/>
  </p:notesMasterIdLst>
  <p:handoutMasterIdLst>
    <p:handoutMasterId r:id="rId50"/>
  </p:handoutMasterIdLst>
  <p:sldIdLst>
    <p:sldId id="526" r:id="rId5"/>
    <p:sldId id="1211" r:id="rId6"/>
    <p:sldId id="1203" r:id="rId7"/>
    <p:sldId id="309" r:id="rId8"/>
    <p:sldId id="1064" r:id="rId9"/>
    <p:sldId id="1114" r:id="rId10"/>
    <p:sldId id="1111" r:id="rId11"/>
    <p:sldId id="1210" r:id="rId12"/>
    <p:sldId id="1164" r:id="rId13"/>
    <p:sldId id="1178" r:id="rId14"/>
    <p:sldId id="1207" r:id="rId15"/>
    <p:sldId id="1152" r:id="rId16"/>
    <p:sldId id="1153" r:id="rId17"/>
    <p:sldId id="1179" r:id="rId18"/>
    <p:sldId id="1208" r:id="rId19"/>
    <p:sldId id="1171" r:id="rId20"/>
    <p:sldId id="1150" r:id="rId21"/>
    <p:sldId id="1151" r:id="rId22"/>
    <p:sldId id="1180" r:id="rId23"/>
    <p:sldId id="1200" r:id="rId24"/>
    <p:sldId id="1076" r:id="rId25"/>
    <p:sldId id="1117" r:id="rId26"/>
    <p:sldId id="1185" r:id="rId27"/>
    <p:sldId id="1204" r:id="rId28"/>
    <p:sldId id="1205" r:id="rId29"/>
    <p:sldId id="1206" r:id="rId30"/>
    <p:sldId id="1181" r:id="rId31"/>
    <p:sldId id="746" r:id="rId32"/>
    <p:sldId id="1149" r:id="rId33"/>
    <p:sldId id="1161" r:id="rId34"/>
    <p:sldId id="1193" r:id="rId35"/>
    <p:sldId id="1198" r:id="rId36"/>
    <p:sldId id="1195" r:id="rId37"/>
    <p:sldId id="1110" r:id="rId38"/>
    <p:sldId id="1199" r:id="rId39"/>
    <p:sldId id="1212" r:id="rId40"/>
    <p:sldId id="1202" r:id="rId41"/>
    <p:sldId id="1167" r:id="rId42"/>
    <p:sldId id="1165" r:id="rId43"/>
    <p:sldId id="1166" r:id="rId44"/>
    <p:sldId id="1201" r:id="rId45"/>
    <p:sldId id="1168" r:id="rId46"/>
    <p:sldId id="1169" r:id="rId47"/>
    <p:sldId id="1157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ge de garde" id="{1FCADB2E-C334-134C-B658-AF1F43F76129}">
          <p14:sldIdLst>
            <p14:sldId id="526"/>
          </p14:sldIdLst>
        </p14:section>
        <p14:section name="introduction" id="{F316F007-027A-A444-823E-A1D5F4F574B0}">
          <p14:sldIdLst>
            <p14:sldId id="1211"/>
            <p14:sldId id="1203"/>
            <p14:sldId id="309"/>
          </p14:sldIdLst>
        </p14:section>
        <p14:section name="Vos contenus" id="{10CD5182-892E-4941-A07D-1C6048977B56}">
          <p14:sldIdLst>
            <p14:sldId id="1064"/>
            <p14:sldId id="1114"/>
            <p14:sldId id="1111"/>
            <p14:sldId id="1210"/>
          </p14:sldIdLst>
        </p14:section>
        <p14:section name="Cas d'usage" id="{2F2CD791-E1D7-A64C-9551-7FE5F895C0DD}">
          <p14:sldIdLst>
            <p14:sldId id="1164"/>
            <p14:sldId id="1178"/>
            <p14:sldId id="1207"/>
            <p14:sldId id="1152"/>
            <p14:sldId id="1153"/>
            <p14:sldId id="1179"/>
            <p14:sldId id="1208"/>
            <p14:sldId id="1171"/>
            <p14:sldId id="1150"/>
            <p14:sldId id="1151"/>
            <p14:sldId id="1180"/>
            <p14:sldId id="1200"/>
            <p14:sldId id="1076"/>
            <p14:sldId id="1117"/>
            <p14:sldId id="1185"/>
            <p14:sldId id="1204"/>
            <p14:sldId id="1205"/>
            <p14:sldId id="1206"/>
            <p14:sldId id="1181"/>
            <p14:sldId id="746"/>
            <p14:sldId id="1149"/>
          </p14:sldIdLst>
        </p14:section>
        <p14:section name="Checklist accessibilité" id="{EE1FCD79-978F-4144-92A7-5FA6A19F95B6}">
          <p14:sldIdLst>
            <p14:sldId id="1161"/>
            <p14:sldId id="1193"/>
            <p14:sldId id="1198"/>
            <p14:sldId id="1195"/>
            <p14:sldId id="1110"/>
          </p14:sldIdLst>
        </p14:section>
        <p14:section name="Conclusion" id="{114066E0-B379-394B-99DD-3510F209DC4E}">
          <p14:sldIdLst>
            <p14:sldId id="1199"/>
            <p14:sldId id="1212"/>
            <p14:sldId id="1202"/>
          </p14:sldIdLst>
        </p14:section>
        <p14:section name="Annexes" id="{3E2AACF6-18C6-B444-8432-E22FC662325B}">
          <p14:sldIdLst>
            <p14:sldId id="1167"/>
            <p14:sldId id="1165"/>
            <p14:sldId id="1166"/>
            <p14:sldId id="1201"/>
            <p14:sldId id="1168"/>
            <p14:sldId id="1169"/>
            <p14:sldId id="11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eu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CFF"/>
    <a:srgbClr val="0B1A34"/>
    <a:srgbClr val="31486E"/>
    <a:srgbClr val="E3EBF2"/>
    <a:srgbClr val="962E3F"/>
    <a:srgbClr val="31466F"/>
    <a:srgbClr val="2E0742"/>
    <a:srgbClr val="ED806F"/>
    <a:srgbClr val="A1554C"/>
    <a:srgbClr val="DF4E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0BD67E-4829-9247-A69E-D9328DE9073C}" v="3117" dt="2026-03-24T14:33:42.1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0"/>
    <p:restoredTop sz="96966"/>
  </p:normalViewPr>
  <p:slideViewPr>
    <p:cSldViewPr snapToGrid="0" showGuides="1">
      <p:cViewPr>
        <p:scale>
          <a:sx n="147" d="100"/>
          <a:sy n="147" d="100"/>
        </p:scale>
        <p:origin x="1336" y="312"/>
      </p:cViewPr>
      <p:guideLst/>
    </p:cSldViewPr>
  </p:slideViewPr>
  <p:outlineViewPr>
    <p:cViewPr>
      <p:scale>
        <a:sx n="33" d="100"/>
        <a:sy n="33" d="100"/>
      </p:scale>
      <p:origin x="0" y="-30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E7A643B-8E6B-90AA-D488-C1F3237179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04BCF47-BE42-03EE-A2D7-D04FA5FF1D8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08330-ED3D-D341-A15F-6F440ACD314E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DDD63E-5D1F-5B38-D774-2C7541D75B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8C2938-0808-CB30-A61D-3AD8536816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2D09C-E97F-DF42-91C9-CBD046F75A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067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99754-3F05-0042-9E43-E543663F2AAA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D2C40-D3ED-8E47-8080-2A805958A7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7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359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DD2C40-D3ED-8E47-8080-2A805958A78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61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25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9DE04-5832-E670-AF74-663D0D4BF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EF266F-4EB1-9CBB-2DD4-CD99C0B49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7B3F92-CA2D-A031-E739-967B1CC08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DC7DF4-12CD-DADF-8158-17D2808B3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567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2134C-09C2-0736-928C-9F7CE7FD9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5A4EFD-33E8-26A3-10D1-C1CB50667F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757F05-70E0-D47C-6C0D-C2B187A8B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6322D0-FBAB-910C-7F2C-4AFFA850B6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003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92A4E-0D68-FE2D-4627-9EA98896E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195570-5014-51DF-84BE-1F206CABAD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9479CB-02B0-4F1F-1106-D1ADA1C89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5F27D3-B716-9D16-01AB-6A03AA4BE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053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149A0-514E-74DC-C4B6-F0F2EE25C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4348BF-F9E1-F152-E3FE-DF5820988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C6F400-8D6A-CAE9-48CE-855579F70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0722D1-277B-A2C3-F8DA-A7E9D345A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819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851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52E76-AF9F-425B-E6B9-7FC47D2C2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A916AA-752B-DF9A-8246-29CCF2B26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AD95CB-4631-7C44-D537-2A766889B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6D9BE6-88CD-5815-BABE-D38DCD00C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852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F08CB-7471-1EF0-0D34-B3EA05A14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973806-080B-3218-B8BF-2F20BD5AEF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7CCAF2-08E1-2BDE-FFB2-171933611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72C89C-85EA-8FB5-D51C-191695364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580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C2993-ACE0-5C5D-BE36-65D341EA2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8C7BA3-EE21-9AF0-2CC9-5E91F2DBC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8556A6-5E58-536D-B7E2-B026643EC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6DC2EE-CBEE-3A4C-2048-A114EEDBBD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DD2C40-D3ED-8E47-8080-2A805958A78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505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69077-8B6E-53BA-1C20-BFD33552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6D805E6-9342-305B-0902-4D062B489E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741771-D697-7422-0C0C-DCD0BC491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7EBC2F-2F6F-4945-2E5D-9BC4175F4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717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87FB3-456C-4F48-D55B-C6E866C3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9DBC21-2129-D17B-5DBC-617D451FD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3AF479-5B8B-3272-A6B6-108F27CBC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2E9B39-3BC8-859A-2A0B-25448C1F27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DD2C40-D3ED-8E47-8080-2A805958A784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140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access42.net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6DFACB-050A-4234-B0A9-D8123B2B4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3767"/>
            <a:ext cx="10515600" cy="1750465"/>
          </a:xfrm>
        </p:spPr>
        <p:txBody>
          <a:bodyPr/>
          <a:lstStyle>
            <a:lvl1pPr algn="ctr">
              <a:lnSpc>
                <a:spcPct val="100000"/>
              </a:lnSpc>
              <a:defRPr lang="fr-FR" dirty="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45856A0-C18B-1861-6820-45B18930E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89957" y="4304232"/>
            <a:ext cx="7812087" cy="78983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rgbClr val="31486E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9944C1-CA8F-DF74-34B7-749FFBFE25CF}"/>
              </a:ext>
            </a:extLst>
          </p:cNvPr>
          <p:cNvSpPr txBox="1"/>
          <p:nvPr userDrawn="1"/>
        </p:nvSpPr>
        <p:spPr>
          <a:xfrm>
            <a:off x="1056861" y="6196707"/>
            <a:ext cx="100782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Access42 – 21 bis rue du Simplon, 75018 Paris, France — </a:t>
            </a:r>
            <a:r>
              <a:rPr lang="fr-FR" sz="10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access42.net</a:t>
            </a:r>
            <a:endParaRPr lang="fr-FR" sz="1000">
              <a:solidFill>
                <a:srgbClr val="31486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Handicaps visuels">
            <a:extLst>
              <a:ext uri="{FF2B5EF4-FFF2-40B4-BE49-F238E27FC236}">
                <a16:creationId xmlns:a16="http://schemas.microsoft.com/office/drawing/2014/main" id="{C741BE5A-BC82-89EE-E005-A70A11DF5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26428" y="5535465"/>
            <a:ext cx="495312" cy="439143"/>
          </a:xfrm>
          <a:prstGeom prst="rect">
            <a:avLst/>
          </a:prstGeom>
        </p:spPr>
      </p:pic>
      <p:pic>
        <p:nvPicPr>
          <p:cNvPr id="7" name="Handicaps auditifs">
            <a:extLst>
              <a:ext uri="{FF2B5EF4-FFF2-40B4-BE49-F238E27FC236}">
                <a16:creationId xmlns:a16="http://schemas.microsoft.com/office/drawing/2014/main" id="{00CB397B-3AFC-8DAF-E5FC-563C9E264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75852" y="5542156"/>
            <a:ext cx="425761" cy="425761"/>
          </a:xfrm>
          <a:prstGeom prst="rect">
            <a:avLst/>
          </a:prstGeom>
        </p:spPr>
      </p:pic>
      <p:pic>
        <p:nvPicPr>
          <p:cNvPr id="8" name="Handicaps intellectuels, cognitifs et psychiques">
            <a:extLst>
              <a:ext uri="{FF2B5EF4-FFF2-40B4-BE49-F238E27FC236}">
                <a16:creationId xmlns:a16="http://schemas.microsoft.com/office/drawing/2014/main" id="{D4BEBA67-C1E5-C951-EE0F-DAFC74EE3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5725" y="5558443"/>
            <a:ext cx="403399" cy="393186"/>
          </a:xfrm>
          <a:prstGeom prst="rect">
            <a:avLst/>
          </a:prstGeom>
        </p:spPr>
      </p:pic>
      <p:pic>
        <p:nvPicPr>
          <p:cNvPr id="9" name="Handicaps moteurs">
            <a:extLst>
              <a:ext uri="{FF2B5EF4-FFF2-40B4-BE49-F238E27FC236}">
                <a16:creationId xmlns:a16="http://schemas.microsoft.com/office/drawing/2014/main" id="{42AE7572-BAEC-AE9A-1308-295402659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113236" y="5532912"/>
            <a:ext cx="352336" cy="44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01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itre avec bordure-sable">
    <p:bg>
      <p:bgPr>
        <a:solidFill>
          <a:srgbClr val="E3E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9E843B-AA4E-C074-A4C4-B3D77D8BF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12" y="51500"/>
            <a:ext cx="12096000" cy="6768000"/>
          </a:xfrm>
          <a:prstGeom prst="rect">
            <a:avLst/>
          </a:prstGeom>
          <a:noFill/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Access42">
            <a:extLst>
              <a:ext uri="{FF2B5EF4-FFF2-40B4-BE49-F238E27FC236}">
                <a16:creationId xmlns:a16="http://schemas.microsoft.com/office/drawing/2014/main" id="{104E6042-6B01-D088-3D0A-A483499322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000" y="6309000"/>
            <a:ext cx="494845" cy="3600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D2970B66-D622-A453-2330-3F607836A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rgbClr val="343643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2101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pitre avec bordure-sable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78F95-8341-3C13-F3F0-B468A61B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rgbClr val="343643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9E843B-AA4E-C074-A4C4-B3D77D8BF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12" y="51500"/>
            <a:ext cx="12096000" cy="6768000"/>
          </a:xfrm>
          <a:prstGeom prst="rect">
            <a:avLst/>
          </a:prstGeom>
          <a:noFill/>
          <a:ln w="127000">
            <a:solidFill>
              <a:srgbClr val="3146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Access42">
            <a:extLst>
              <a:ext uri="{FF2B5EF4-FFF2-40B4-BE49-F238E27FC236}">
                <a16:creationId xmlns:a16="http://schemas.microsoft.com/office/drawing/2014/main" id="{104E6042-6B01-D088-3D0A-A483499322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000" y="6309000"/>
            <a:ext cx="494845" cy="360000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18A013-10C5-4E55-3D0A-86EC1C5D0F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059000"/>
            <a:ext cx="10515600" cy="7715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rgbClr val="343643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80449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itre avec bordure-sable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78F95-8341-3C13-F3F0-B468A61B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rgbClr val="343643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9E843B-AA4E-C074-A4C4-B3D77D8BF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12" y="51500"/>
            <a:ext cx="12096000" cy="6768000"/>
          </a:xfrm>
          <a:prstGeom prst="rect">
            <a:avLst/>
          </a:prstGeom>
          <a:noFill/>
          <a:ln w="127000">
            <a:solidFill>
              <a:srgbClr val="962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Access42">
            <a:extLst>
              <a:ext uri="{FF2B5EF4-FFF2-40B4-BE49-F238E27FC236}">
                <a16:creationId xmlns:a16="http://schemas.microsoft.com/office/drawing/2014/main" id="{104E6042-6B01-D088-3D0A-A483499322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000" y="6309000"/>
            <a:ext cx="494845" cy="360000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18A013-10C5-4E55-3D0A-86EC1C5D0F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059000"/>
            <a:ext cx="10515600" cy="7715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rgbClr val="343643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052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avec bordure (bleu argentin c9)">
    <p:bg>
      <p:bgPr>
        <a:solidFill>
          <a:srgbClr val="3148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DB9C5-ED61-259D-678C-099F3BDB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FA0769-5D2A-C30C-98EF-BB172789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1" y="45086"/>
            <a:ext cx="12096000" cy="6768000"/>
          </a:xfrm>
          <a:prstGeom prst="rect">
            <a:avLst/>
          </a:prstGeom>
          <a:noFill/>
          <a:ln w="1270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430457-CEBE-2CF8-EC80-6F579FCA3D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000" y="6309000"/>
            <a:ext cx="493200" cy="358803"/>
          </a:xfrm>
          <a:prstGeom prst="rect">
            <a:avLst/>
          </a:prstGeom>
        </p:spPr>
      </p:pic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B5A364A1-06F3-41A5-A481-7B33A56472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059000"/>
            <a:ext cx="10515600" cy="7715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32BAB621-D2CE-164D-1254-1282EC673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73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sans bordure (jaune sable c6)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78F95-8341-3C13-F3F0-B468A61B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343643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4" name="Image 3" descr="Access42">
            <a:extLst>
              <a:ext uri="{FF2B5EF4-FFF2-40B4-BE49-F238E27FC236}">
                <a16:creationId xmlns:a16="http://schemas.microsoft.com/office/drawing/2014/main" id="{104E6042-6B01-D088-3D0A-A483499322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000" y="6309000"/>
            <a:ext cx="494845" cy="360000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18A013-10C5-4E55-3D0A-86EC1C5D0F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059000"/>
            <a:ext cx="10515600" cy="7715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rgbClr val="343643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4200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-etoiles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nd">
            <a:extLst>
              <a:ext uri="{FF2B5EF4-FFF2-40B4-BE49-F238E27FC236}">
                <a16:creationId xmlns:a16="http://schemas.microsoft.com/office/drawing/2014/main" id="{62FC16EB-979D-4FC8-81C2-3E6848E43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1282149"/>
          </a:xfrm>
          <a:prstGeom prst="rect">
            <a:avLst/>
          </a:prstGeom>
          <a:solidFill>
            <a:srgbClr val="E3EB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">
            <a:extLst>
              <a:ext uri="{FF2B5EF4-FFF2-40B4-BE49-F238E27FC236}">
                <a16:creationId xmlns:a16="http://schemas.microsoft.com/office/drawing/2014/main" id="{1007D819-7ACC-6EFD-8C70-11ED55DF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0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138D2E-820D-459B-881D-255CBB4BA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fr-FR" sz="2000" b="1" kern="1200" dirty="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4C916-6477-473B-976D-2C51A0D05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Access42" descr="Access42">
            <a:extLst>
              <a:ext uri="{FF2B5EF4-FFF2-40B4-BE49-F238E27FC236}">
                <a16:creationId xmlns:a16="http://schemas.microsoft.com/office/drawing/2014/main" id="{825729FE-3F9B-97DA-4C7F-1E9483C69A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16487" y="6336538"/>
            <a:ext cx="425450" cy="31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61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e-etoiles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">
            <a:extLst>
              <a:ext uri="{FF2B5EF4-FFF2-40B4-BE49-F238E27FC236}">
                <a16:creationId xmlns:a16="http://schemas.microsoft.com/office/drawing/2014/main" id="{1007D819-7ACC-6EFD-8C70-11ED55DF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0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138D2E-820D-459B-881D-255CBB4BA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fr-FR" sz="2000" b="1" kern="1200" dirty="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4C916-6477-473B-976D-2C51A0D05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Access42" descr="Access42">
            <a:extLst>
              <a:ext uri="{FF2B5EF4-FFF2-40B4-BE49-F238E27FC236}">
                <a16:creationId xmlns:a16="http://schemas.microsoft.com/office/drawing/2014/main" id="{825729FE-3F9B-97DA-4C7F-1E9483C69A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16487" y="6336538"/>
            <a:ext cx="425450" cy="31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9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-Image-FondBleu">
    <p:bg>
      <p:bgPr>
        <a:solidFill>
          <a:srgbClr val="31486E">
            <a:alpha val="9372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">
            <a:extLst>
              <a:ext uri="{FF2B5EF4-FFF2-40B4-BE49-F238E27FC236}">
                <a16:creationId xmlns:a16="http://schemas.microsoft.com/office/drawing/2014/main" id="{71681DEC-D061-7F71-E905-CDF959988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0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fond">
            <a:extLst>
              <a:ext uri="{FF2B5EF4-FFF2-40B4-BE49-F238E27FC236}">
                <a16:creationId xmlns:a16="http://schemas.microsoft.com/office/drawing/2014/main" id="{5911EBBC-647D-3839-5949-89BEA66EB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84822" cy="6858000"/>
          </a:xfrm>
          <a:prstGeom prst="rect">
            <a:avLst/>
          </a:prstGeom>
          <a:solidFill>
            <a:srgbClr val="F9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AB089010-92AB-AE97-8BE0-1365F2C95D7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273752"/>
            <a:ext cx="4475480" cy="4610210"/>
          </a:xfrm>
        </p:spPr>
        <p:txBody>
          <a:bodyPr tIns="216000"/>
          <a:lstStyle>
            <a:lvl1pPr>
              <a:lnSpc>
                <a:spcPct val="100000"/>
              </a:lnSpc>
              <a:defRPr lang="fr-FR" sz="2000" b="0" kern="1200" dirty="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image">
            <a:extLst>
              <a:ext uri="{FF2B5EF4-FFF2-40B4-BE49-F238E27FC236}">
                <a16:creationId xmlns:a16="http://schemas.microsoft.com/office/drawing/2014/main" id="{19BB611F-DD8E-4C3B-8627-246D0C798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40400" y="1273751"/>
            <a:ext cx="5614988" cy="46102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pic>
        <p:nvPicPr>
          <p:cNvPr id="8" name="Access42" descr="Access42">
            <a:extLst>
              <a:ext uri="{FF2B5EF4-FFF2-40B4-BE49-F238E27FC236}">
                <a16:creationId xmlns:a16="http://schemas.microsoft.com/office/drawing/2014/main" id="{90904B6E-5452-A3E9-F534-63F6B69CC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16487" y="6336538"/>
            <a:ext cx="425450" cy="31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33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k_texte-image_ciel">
    <p:bg>
      <p:bgPr>
        <a:solidFill>
          <a:srgbClr val="E3E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">
            <a:extLst>
              <a:ext uri="{FF2B5EF4-FFF2-40B4-BE49-F238E27FC236}">
                <a16:creationId xmlns:a16="http://schemas.microsoft.com/office/drawing/2014/main" id="{71681DEC-D061-7F71-E905-CDF959988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0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fond">
            <a:extLst>
              <a:ext uri="{FF2B5EF4-FFF2-40B4-BE49-F238E27FC236}">
                <a16:creationId xmlns:a16="http://schemas.microsoft.com/office/drawing/2014/main" id="{5911EBBC-647D-3839-5949-89BEA66EB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84822" cy="6858000"/>
          </a:xfrm>
          <a:prstGeom prst="rect">
            <a:avLst/>
          </a:prstGeom>
          <a:solidFill>
            <a:srgbClr val="F9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AB089010-92AB-AE97-8BE0-1365F2C95D7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199" y="1273752"/>
            <a:ext cx="4554415" cy="4610210"/>
          </a:xfrm>
        </p:spPr>
        <p:txBody>
          <a:bodyPr tIns="216000">
            <a:normAutofit/>
          </a:bodyPr>
          <a:lstStyle>
            <a:lvl1pPr marL="0" indent="0">
              <a:lnSpc>
                <a:spcPct val="100000"/>
              </a:lnSpc>
              <a:buNone/>
              <a:defRPr lang="fr-FR" sz="1600" b="0" kern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60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AD80CC32-D5CB-E411-56DE-87CB5FBC76DB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827915" y="6153975"/>
            <a:ext cx="4564699" cy="365125"/>
          </a:xfrm>
        </p:spPr>
        <p:txBody>
          <a:bodyPr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image">
            <a:extLst>
              <a:ext uri="{FF2B5EF4-FFF2-40B4-BE49-F238E27FC236}">
                <a16:creationId xmlns:a16="http://schemas.microsoft.com/office/drawing/2014/main" id="{19BB611F-DD8E-4C3B-8627-246D0C798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11108" y="1273751"/>
            <a:ext cx="4544280" cy="46102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pic>
        <p:nvPicPr>
          <p:cNvPr id="8" name="Access42" descr="Access42">
            <a:extLst>
              <a:ext uri="{FF2B5EF4-FFF2-40B4-BE49-F238E27FC236}">
                <a16:creationId xmlns:a16="http://schemas.microsoft.com/office/drawing/2014/main" id="{90904B6E-5452-A3E9-F534-63F6B69CC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16487" y="6336538"/>
            <a:ext cx="425450" cy="31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92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-simple-1col-étoiles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">
            <a:extLst>
              <a:ext uri="{FF2B5EF4-FFF2-40B4-BE49-F238E27FC236}">
                <a16:creationId xmlns:a16="http://schemas.microsoft.com/office/drawing/2014/main" id="{1007D819-7ACC-6EFD-8C70-11ED55DF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0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138D2E-820D-459B-881D-255CBB4BA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lang="fr-FR" sz="1800" b="0" kern="1200" dirty="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8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4C916-6477-473B-976D-2C51A0D05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766104" cy="365125"/>
          </a:xfrm>
        </p:spPr>
        <p:txBody>
          <a:bodyPr/>
          <a:lstStyle>
            <a:lvl1pPr>
              <a:defRPr sz="11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/>
          </a:p>
        </p:txBody>
      </p:sp>
      <p:pic>
        <p:nvPicPr>
          <p:cNvPr id="2" name="Image 1" descr="Access42">
            <a:extLst>
              <a:ext uri="{FF2B5EF4-FFF2-40B4-BE49-F238E27FC236}">
                <a16:creationId xmlns:a16="http://schemas.microsoft.com/office/drawing/2014/main" id="{18D69A03-98B5-D1F3-79EF-7BB4FE166C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000" y="6309000"/>
            <a:ext cx="494845" cy="360000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A94C229D-A93A-48CB-0F22-B234B223BB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4865" y="5807368"/>
            <a:ext cx="626576" cy="52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5000">
              <a:srgbClr val="E3EBF2"/>
            </a:gs>
            <a:gs pos="100000">
              <a:srgbClr val="E3EBF2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itre 13">
            <a:extLst>
              <a:ext uri="{FF2B5EF4-FFF2-40B4-BE49-F238E27FC236}">
                <a16:creationId xmlns:a16="http://schemas.microsoft.com/office/drawing/2014/main" id="{D8CE404D-20D4-4FEA-55A3-D9CF43E5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826" y="2553767"/>
            <a:ext cx="10515600" cy="175046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lvl="0" algn="ctr"/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178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868" r:id="rId2"/>
    <p:sldLayoutId id="2147483871" r:id="rId3"/>
    <p:sldLayoutId id="2147483873" r:id="rId4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fr-FR" sz="3600" b="1" kern="1200" smtClean="0">
          <a:solidFill>
            <a:srgbClr val="0B1A34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lang="fr-FR" sz="2000" b="0" kern="1200" dirty="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lang="fr-FR" sz="1800" b="0" kern="1200" dirty="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6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2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1">
            <a:extLst>
              <a:ext uri="{FF2B5EF4-FFF2-40B4-BE49-F238E27FC236}">
                <a16:creationId xmlns:a16="http://schemas.microsoft.com/office/drawing/2014/main" id="{792E5D7E-B46E-421F-BC55-D4539F94D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9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0FBD2A-B892-1930-F0B9-B02817873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1" y="45086"/>
            <a:ext cx="12096000" cy="6768000"/>
          </a:xfrm>
          <a:prstGeom prst="rect">
            <a:avLst/>
          </a:prstGeom>
          <a:noFill/>
          <a:ln w="127000">
            <a:solidFill>
              <a:srgbClr val="7D81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44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1" r:id="rId2"/>
  </p:sldLayoutIdLst>
  <p:hf hd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lang="fr-FR" sz="3200" b="1" kern="1200" dirty="0">
          <a:solidFill>
            <a:srgbClr val="0B1A34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lang="fr-FR" sz="2000" b="0" kern="1200" dirty="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lang="fr-FR" sz="1800" b="0" kern="1200" dirty="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6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2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1">
            <a:extLst>
              <a:ext uri="{FF2B5EF4-FFF2-40B4-BE49-F238E27FC236}">
                <a16:creationId xmlns:a16="http://schemas.microsoft.com/office/drawing/2014/main" id="{792E5D7E-B46E-421F-BC55-D4539F94D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0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ContenuTexte">
            <a:extLst>
              <a:ext uri="{FF2B5EF4-FFF2-40B4-BE49-F238E27FC236}">
                <a16:creationId xmlns:a16="http://schemas.microsoft.com/office/drawing/2014/main" id="{3FAE92CB-428F-415A-8300-4948B1446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82262"/>
            <a:ext cx="10515600" cy="4894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BA634E-8172-4FB9-AEF4-69B91C59A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51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870" r:id="rId2"/>
    <p:sldLayoutId id="2147483766" r:id="rId3"/>
    <p:sldLayoutId id="2147483774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2800" b="1" kern="1200" dirty="0">
          <a:solidFill>
            <a:srgbClr val="31486E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lang="fr-FR" sz="2000" b="1" kern="1200" dirty="0">
          <a:solidFill>
            <a:srgbClr val="31486E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lang="fr-FR" sz="1800" b="0" kern="1200" dirty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1">
            <a:extLst>
              <a:ext uri="{FF2B5EF4-FFF2-40B4-BE49-F238E27FC236}">
                <a16:creationId xmlns:a16="http://schemas.microsoft.com/office/drawing/2014/main" id="{792E5D7E-B46E-421F-BC55-D4539F94D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0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ContenuTexte">
            <a:extLst>
              <a:ext uri="{FF2B5EF4-FFF2-40B4-BE49-F238E27FC236}">
                <a16:creationId xmlns:a16="http://schemas.microsoft.com/office/drawing/2014/main" id="{3FAE92CB-428F-415A-8300-4948B1446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82262"/>
            <a:ext cx="10515600" cy="4894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BA634E-8172-4FB9-AEF4-69B91C59A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46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2800" b="1" kern="1200" dirty="0">
          <a:solidFill>
            <a:srgbClr val="31486E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lang="fr-FR" sz="2000" b="0" kern="1200" dirty="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lang="fr-FR" sz="1800" b="0" kern="1200" dirty="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6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1200"/>
        </a:spcBef>
        <a:spcAft>
          <a:spcPts val="600"/>
        </a:spcAft>
        <a:buFont typeface="Arial" panose="020B0604020202020204" pitchFamily="34" charset="0"/>
        <a:buChar char="•"/>
        <a:defRPr sz="1200" b="0" kern="1200">
          <a:solidFill>
            <a:srgbClr val="3436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42.fr/urrh-a42-slides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42.fr/blog" TargetMode="Externa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8.xml"/><Relationship Id="rId7" Type="http://schemas.openxmlformats.org/officeDocument/2006/relationships/slide" Target="slide4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microsoft.com/office/2017/04/relationships/track" Target="../media/track1.vtt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slide" Target="slide4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accessibilite.numerique.gouv.fr/methode/criteres-et-tests/#1.7" TargetMode="External"/><Relationship Id="rId3" Type="http://schemas.openxmlformats.org/officeDocument/2006/relationships/image" Target="../media/image17.png"/><Relationship Id="rId7" Type="http://schemas.openxmlformats.org/officeDocument/2006/relationships/hyperlink" Target="https://accessibilite.numerique.gouv.fr/methode/criteres-et-tests/#1.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accessibilite.numerique.gouv.fr/methode/criteres-et-tests/#1.8" TargetMode="Externa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accessibilite.numerique.gouv.fr/methode/criteres-et-tests/#3.2" TargetMode="External"/><Relationship Id="rId5" Type="http://schemas.openxmlformats.org/officeDocument/2006/relationships/hyperlink" Target="https://accessibilite.numerique.gouv.fr/methode/criteres-et-tests/#3.1" TargetMode="Externa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vispero.com/color-contrast-checker/" TargetMode="Externa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a42.fr/contrib-bureautique" TargetMode="External"/><Relationship Id="rId4" Type="http://schemas.openxmlformats.org/officeDocument/2006/relationships/hyperlink" Target="https://a42.fr/formation-contrib-web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42.fr/newsletter" TargetMode="External"/><Relationship Id="rId7" Type="http://schemas.openxmlformats.org/officeDocument/2006/relationships/hyperlink" Target="https://bsky.app/profile/access42.net" TargetMode="External"/><Relationship Id="rId2" Type="http://schemas.openxmlformats.org/officeDocument/2006/relationships/hyperlink" Target="https://a42.fr/blog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ocial.a11y.fr/@access42" TargetMode="External"/><Relationship Id="rId5" Type="http://schemas.openxmlformats.org/officeDocument/2006/relationships/hyperlink" Target="https://www.linkedin.com/in/coryse-quibel/" TargetMode="External"/><Relationship Id="rId4" Type="http://schemas.openxmlformats.org/officeDocument/2006/relationships/hyperlink" Target="https://www.linkedin.com/company/access42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cyRWkw_kxxG6BCodqzsgvSXx5Vw6GvYsJbkivGQC1E_V1law/viewform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ccess42.net/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app.contrast-finder.org/" TargetMode="External"/><Relationship Id="rId1" Type="http://schemas.openxmlformats.org/officeDocument/2006/relationships/slideLayout" Target="../slideLayouts/slideLayout8.xml"/><Relationship Id="rId5" Type="http://schemas.openxmlformats.org/officeDocument/2006/relationships/slide" Target="slide33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 descr="Université du Réseau des Référents Handicap">
            <a:extLst>
              <a:ext uri="{FF2B5EF4-FFF2-40B4-BE49-F238E27FC236}">
                <a16:creationId xmlns:a16="http://schemas.microsoft.com/office/drawing/2014/main" id="{8FC0265C-DC77-1267-B43D-99A1CA6B56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6898" y="735955"/>
            <a:ext cx="3206663" cy="550397"/>
          </a:xfrm>
          <a:prstGeom prst="rect">
            <a:avLst/>
          </a:prstGeom>
        </p:spPr>
      </p:pic>
      <p:pic>
        <p:nvPicPr>
          <p:cNvPr id="8" name="Image 7" descr="Agefiph">
            <a:extLst>
              <a:ext uri="{FF2B5EF4-FFF2-40B4-BE49-F238E27FC236}">
                <a16:creationId xmlns:a16="http://schemas.microsoft.com/office/drawing/2014/main" id="{3F0B0054-988B-5198-A23C-1B03B7960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44" y="653186"/>
            <a:ext cx="2292698" cy="715935"/>
          </a:xfrm>
          <a:prstGeom prst="rect">
            <a:avLst/>
          </a:prstGeom>
        </p:spPr>
      </p:pic>
      <p:pic>
        <p:nvPicPr>
          <p:cNvPr id="9" name="Access42" descr="Access42">
            <a:extLst>
              <a:ext uri="{FF2B5EF4-FFF2-40B4-BE49-F238E27FC236}">
                <a16:creationId xmlns:a16="http://schemas.microsoft.com/office/drawing/2014/main" id="{902F90FF-C010-3D44-81A2-A456B38EB4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8425" y="597153"/>
            <a:ext cx="1138141" cy="828000"/>
          </a:xfrm>
          <a:prstGeom prst="rect">
            <a:avLst/>
          </a:prstGeom>
        </p:spPr>
      </p:pic>
      <p:sp>
        <p:nvSpPr>
          <p:cNvPr id="5" name="Titre">
            <a:extLst>
              <a:ext uri="{FF2B5EF4-FFF2-40B4-BE49-F238E27FC236}">
                <a16:creationId xmlns:a16="http://schemas.microsoft.com/office/drawing/2014/main" id="{F35A1B76-1B3B-6276-7BCA-A9559EAB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0058"/>
            <a:ext cx="10515600" cy="247166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31466F"/>
                </a:solidFill>
              </a:rPr>
              <a:t>Accessibilité numérique : </a:t>
            </a:r>
            <a:br>
              <a:rPr lang="fr-FR" dirty="0">
                <a:solidFill>
                  <a:srgbClr val="31466F"/>
                </a:solidFill>
              </a:rPr>
            </a:br>
            <a:r>
              <a:rPr lang="fr-FR" dirty="0">
                <a:solidFill>
                  <a:srgbClr val="31466F"/>
                </a:solidFill>
              </a:rPr>
              <a:t>analyser ses contenus et agir </a:t>
            </a:r>
            <a:br>
              <a:rPr lang="fr-FR" dirty="0">
                <a:solidFill>
                  <a:srgbClr val="343643"/>
                </a:solidFill>
              </a:rPr>
            </a:br>
            <a:r>
              <a:rPr lang="fr-FR" sz="2800" b="0" dirty="0">
                <a:solidFill>
                  <a:srgbClr val="31466F"/>
                </a:solidFill>
              </a:rPr>
              <a:t>#</a:t>
            </a:r>
            <a:r>
              <a:rPr lang="fr-FR" sz="2800" b="0" dirty="0" err="1">
                <a:solidFill>
                  <a:srgbClr val="31466F"/>
                </a:solidFill>
              </a:rPr>
              <a:t>ComAccessible</a:t>
            </a:r>
            <a:r>
              <a:rPr lang="fr-FR" sz="2800" b="0" dirty="0">
                <a:solidFill>
                  <a:srgbClr val="31466F"/>
                </a:solidFill>
              </a:rPr>
              <a:t> #URRH2026</a:t>
            </a:r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B12E687E-636C-2605-0878-9BFADD94A063}"/>
              </a:ext>
            </a:extLst>
          </p:cNvPr>
          <p:cNvSpPr txBox="1"/>
          <p:nvPr/>
        </p:nvSpPr>
        <p:spPr>
          <a:xfrm>
            <a:off x="4144962" y="4587508"/>
            <a:ext cx="4216400" cy="27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26/03/2026</a:t>
            </a:r>
          </a:p>
        </p:txBody>
      </p:sp>
    </p:spTree>
    <p:extLst>
      <p:ext uri="{BB962C8B-B14F-4D97-AF65-F5344CB8AC3E}">
        <p14:creationId xmlns:p14="http://schemas.microsoft.com/office/powerpoint/2010/main" val="331285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CF9FE7-AC33-AE51-29FC-DD7047C4C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Télécharger le support de présentation </a:t>
            </a:r>
          </a:p>
        </p:txBody>
      </p:sp>
      <p:pic>
        <p:nvPicPr>
          <p:cNvPr id="5" name="Image 4" descr="QR Code">
            <a:extLst>
              <a:ext uri="{FF2B5EF4-FFF2-40B4-BE49-F238E27FC236}">
                <a16:creationId xmlns:a16="http://schemas.microsoft.com/office/drawing/2014/main" id="{DBA00274-D09D-6630-9BE4-B4C5EC7DE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2" t="26405" r="20589" b="26275"/>
          <a:stretch>
            <a:fillRect/>
          </a:stretch>
        </p:blipFill>
        <p:spPr>
          <a:xfrm>
            <a:off x="1242368" y="1811833"/>
            <a:ext cx="3272119" cy="3245224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E8C64B-D0C6-2E5B-D1D0-C623000C1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2822" y="2468062"/>
            <a:ext cx="7100977" cy="1932767"/>
          </a:xfrm>
        </p:spPr>
        <p:txBody>
          <a:bodyPr anchor="ctr"/>
          <a:lstStyle/>
          <a:p>
            <a:pPr marL="0" indent="0" algn="ctr">
              <a:buNone/>
            </a:pPr>
            <a:r>
              <a:rPr lang="fr-FR" sz="3200" dirty="0">
                <a:solidFill>
                  <a:srgbClr val="0B1A3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a42.fr/urrh-a42-slides</a:t>
            </a:r>
            <a:endParaRPr lang="fr-FR" sz="3200" dirty="0">
              <a:solidFill>
                <a:srgbClr val="0B1A34"/>
              </a:solidFill>
            </a:endParaRPr>
          </a:p>
          <a:p>
            <a:pPr marL="0" indent="0" algn="ctr">
              <a:buNone/>
            </a:pPr>
            <a:r>
              <a:rPr lang="fr-FR" sz="3200" b="0" dirty="0">
                <a:solidFill>
                  <a:srgbClr val="31466F"/>
                </a:solidFill>
              </a:rPr>
              <a:t>PowerPoint — 7,4 Mo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F72627-776E-57BE-5DB5-5180F319076F}"/>
              </a:ext>
            </a:extLst>
          </p:cNvPr>
          <p:cNvSpPr txBox="1"/>
          <p:nvPr/>
        </p:nvSpPr>
        <p:spPr>
          <a:xfrm>
            <a:off x="1391009" y="5399028"/>
            <a:ext cx="95559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présent support est partagé à des fins d’utilisation personnelle uniquement. </a:t>
            </a:r>
          </a:p>
          <a:p>
            <a:r>
              <a:rPr lang="fr-FR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Tous les droits sont réservés à Access42. À ce titre, ce support ne peut être ni diffusé, ni modifié, ni utilisé à des fins commerciales.</a:t>
            </a:r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E52B82F3-2F14-994E-368C-F6206D1E17EE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4802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B1FE5F-608B-558C-1D43-01E7DEAF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Présentation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0581530-3007-EECA-E783-CAE9B7802A58}"/>
              </a:ext>
            </a:extLst>
          </p:cNvPr>
          <p:cNvSpPr txBox="1">
            <a:spLocks/>
          </p:cNvSpPr>
          <p:nvPr/>
        </p:nvSpPr>
        <p:spPr>
          <a:xfrm>
            <a:off x="600791" y="1080000"/>
            <a:ext cx="4927553" cy="504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lang="fr-FR" sz="32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lang="fr-FR" sz="28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8150"/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1486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Coryse Quibel</a:t>
            </a:r>
            <a:endParaRPr lang="fr-FR" sz="1600" b="1" dirty="0"/>
          </a:p>
          <a:p>
            <a:pPr marL="609600" indent="-171450">
              <a:buFont typeface="Arial" panose="020B0604020202020204" pitchFamily="34" charset="0"/>
              <a:buChar char="•"/>
            </a:pPr>
            <a:r>
              <a:rPr lang="fr-FR" sz="1600" b="1" dirty="0"/>
              <a:t>Experte en accessibilité numérique chez Access42 depuis 2022</a:t>
            </a:r>
          </a:p>
          <a:p>
            <a:pPr marL="1066800" lvl="1" indent="-171450">
              <a:buFont typeface="Arial" panose="020B0604020202020204" pitchFamily="34" charset="0"/>
              <a:buChar char="•"/>
            </a:pPr>
            <a:r>
              <a:rPr lang="fr-FR" sz="1600" dirty="0"/>
              <a:t>Audit, formation, tests utilisateurs</a:t>
            </a:r>
          </a:p>
          <a:p>
            <a:pPr marL="1066800" lvl="1" indent="-171450">
              <a:buFont typeface="Arial" panose="020B0604020202020204" pitchFamily="34" charset="0"/>
              <a:buChar char="•"/>
            </a:pPr>
            <a:r>
              <a:rPr lang="fr-FR" sz="1600" dirty="0"/>
              <a:t>Référente RGPD</a:t>
            </a:r>
          </a:p>
          <a:p>
            <a:pPr marL="609600" indent="-171450">
              <a:buFont typeface="Arial" panose="020B0604020202020204" pitchFamily="34" charset="0"/>
              <a:buChar char="•"/>
            </a:pPr>
            <a:r>
              <a:rPr lang="fr-FR" sz="1600" dirty="0"/>
              <a:t>Bénévole dans des associations locales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6D07EE16-A9DD-6495-35AD-F83EC14CF17A}"/>
              </a:ext>
            </a:extLst>
          </p:cNvPr>
          <p:cNvSpPr txBox="1">
            <a:spLocks/>
          </p:cNvSpPr>
          <p:nvPr/>
        </p:nvSpPr>
        <p:spPr>
          <a:xfrm>
            <a:off x="6657925" y="1373914"/>
            <a:ext cx="4917233" cy="5230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lang="fr-FR" sz="32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lang="fr-FR" sz="28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rgbClr val="34364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8150">
              <a:lnSpc>
                <a:spcPct val="160000"/>
              </a:lnSpc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1486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Access42</a:t>
            </a:r>
            <a:endParaRPr lang="fr-FR" sz="1600" b="1" dirty="0"/>
          </a:p>
          <a:p>
            <a:pPr marL="609600" indent="-1714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sz="1600" b="1" dirty="0"/>
              <a:t>Coopérative (SCOP) et entreprise solidaire d’utilité sociale (ESUS), spécialisée en accessibilité numérique</a:t>
            </a:r>
          </a:p>
          <a:p>
            <a:pPr marL="609600" indent="-1714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Accompagnement, conseil, audits et formations, tests utilisateurs</a:t>
            </a:r>
          </a:p>
          <a:p>
            <a:pPr marL="609600" indent="-1714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Rédaction de référentiels (RGAA 3, RAAM, RAPDF, RAWeb), traduction des WCAG 2.1 et 2.2 en français</a:t>
            </a:r>
          </a:p>
          <a:p>
            <a:pPr marL="609600" indent="-1714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sz="1600" dirty="0"/>
              <a:t>Blog : </a:t>
            </a:r>
            <a:r>
              <a:rPr lang="fr-FR" sz="1600" dirty="0">
                <a:solidFill>
                  <a:srgbClr val="962E3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a42.fr/blog</a:t>
            </a:r>
            <a:endParaRPr lang="fr-FR" sz="1600" dirty="0">
              <a:solidFill>
                <a:srgbClr val="962E3F"/>
              </a:solidFill>
            </a:endParaRPr>
          </a:p>
          <a:p>
            <a:pPr marL="438150">
              <a:lnSpc>
                <a:spcPct val="160000"/>
              </a:lnSpc>
            </a:pPr>
            <a:endParaRPr lang="fr-FR" sz="1600" dirty="0"/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C4E0A2A2-A07D-A59F-F31F-AAE89BC82F2F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393997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alpha val="40289"/>
              </a:schemeClr>
            </a:gs>
            <a:gs pos="80000">
              <a:srgbClr val="E3EBF2"/>
            </a:gs>
            <a:gs pos="100000">
              <a:srgbClr val="E3EBF2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D46D0F-6767-5396-717D-80E28D5CB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59999"/>
            <a:ext cx="10515600" cy="720000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31486E"/>
                </a:solidFill>
              </a:rPr>
              <a:t>Un webinaire pour agir !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0954EF4-0A06-AC1D-7501-DBC28EDC8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998"/>
            <a:ext cx="10515600" cy="4279031"/>
          </a:xfrm>
        </p:spPr>
        <p:txBody>
          <a:bodyPr numCol="1" anchor="ctr">
            <a:noAutofit/>
          </a:bodyPr>
          <a:lstStyle/>
          <a:p>
            <a:r>
              <a:rPr lang="fr-FR" b="1" dirty="0">
                <a:solidFill>
                  <a:srgbClr val="1D3049"/>
                </a:solidFill>
              </a:rPr>
              <a:t>Quelques questions </a:t>
            </a:r>
          </a:p>
          <a:p>
            <a:r>
              <a:rPr lang="fr-FR" b="1" dirty="0">
                <a:solidFill>
                  <a:srgbClr val="1D3049"/>
                </a:solidFill>
              </a:rPr>
              <a:t>Comment analyser une image porteuse d’information pour l’accessibilité ?</a:t>
            </a:r>
          </a:p>
          <a:p>
            <a:r>
              <a:rPr lang="fr-FR" b="1" dirty="0">
                <a:solidFill>
                  <a:srgbClr val="1D3049"/>
                </a:solidFill>
              </a:rPr>
              <a:t>Comment rendre accessible une image complexe ?</a:t>
            </a:r>
          </a:p>
          <a:p>
            <a:r>
              <a:rPr lang="fr-FR" b="1" dirty="0">
                <a:solidFill>
                  <a:srgbClr val="1D3049"/>
                </a:solidFill>
              </a:rPr>
              <a:t>On résume ? Ce qu’il faut vérifier</a:t>
            </a:r>
          </a:p>
          <a:p>
            <a:r>
              <a:rPr lang="fr-FR" b="1" dirty="0">
                <a:solidFill>
                  <a:srgbClr val="1D3049"/>
                </a:solidFill>
              </a:rPr>
              <a:t>Annexes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0F2767-0C8E-2A5E-8F7C-0E8A6919E218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912679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F0785C-07FF-8F3A-C0DA-EC0167C85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/>
          <a:lstStyle/>
          <a:p>
            <a:r>
              <a:rPr lang="fr-FR" dirty="0"/>
              <a:t>Quelques questions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69BC8F-8209-E9D6-E359-A7EA3A64375E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35574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80C2C-35E4-9888-E91F-5025630F2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88FBC-301E-C5D4-5973-AD09E380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986" y="2503590"/>
            <a:ext cx="8806029" cy="1850821"/>
          </a:xfrm>
        </p:spPr>
        <p:txBody>
          <a:bodyPr>
            <a:normAutofit/>
          </a:bodyPr>
          <a:lstStyle/>
          <a:p>
            <a:r>
              <a:rPr lang="fr-FR" sz="2800" dirty="0"/>
              <a:t>Prévoyez-vous une alternative aux images qui apportent une information ?</a:t>
            </a: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C5FB0088-ABEE-B67A-C2CF-A2DCD046CAE1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9C7270-BB9D-F758-C394-3B6E2DFDD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57590" y="3158459"/>
            <a:ext cx="59338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fr-FR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💬</a:t>
            </a:r>
          </a:p>
        </p:txBody>
      </p:sp>
    </p:spTree>
    <p:extLst>
      <p:ext uri="{BB962C8B-B14F-4D97-AF65-F5344CB8AC3E}">
        <p14:creationId xmlns:p14="http://schemas.microsoft.com/office/powerpoint/2010/main" val="4294533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1EA9A-AEA8-E15C-E9A1-84841EF0D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39839-5C6D-0B44-B1A3-6A24AE2E2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864" y="2503590"/>
            <a:ext cx="8806029" cy="1850821"/>
          </a:xfrm>
        </p:spPr>
        <p:txBody>
          <a:bodyPr>
            <a:normAutofit/>
          </a:bodyPr>
          <a:lstStyle/>
          <a:p>
            <a:r>
              <a:rPr lang="fr-FR" sz="2800" dirty="0"/>
              <a:t>Vérifiez-vous les contrastes </a:t>
            </a:r>
            <a:r>
              <a:rPr lang="fr-FR" sz="2800"/>
              <a:t>des textes ?</a:t>
            </a:r>
            <a:endParaRPr lang="fr-FR" sz="2800" dirty="0"/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9A5F6716-6C82-2399-FBC2-A1C1FE931DB8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F54DE9-7B40-5A38-E289-7C8F8CBB6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57590" y="3158459"/>
            <a:ext cx="59338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fr-FR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💬</a:t>
            </a:r>
          </a:p>
        </p:txBody>
      </p:sp>
    </p:spTree>
    <p:extLst>
      <p:ext uri="{BB962C8B-B14F-4D97-AF65-F5344CB8AC3E}">
        <p14:creationId xmlns:p14="http://schemas.microsoft.com/office/powerpoint/2010/main" val="249910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6861C-609A-436C-6A73-B1B8AB186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426F05-EC1B-962E-97C4-75DE3EC6D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864" y="2503590"/>
            <a:ext cx="8806029" cy="1850821"/>
          </a:xfrm>
        </p:spPr>
        <p:txBody>
          <a:bodyPr>
            <a:normAutofit/>
          </a:bodyPr>
          <a:lstStyle/>
          <a:p>
            <a:r>
              <a:rPr lang="fr-FR" sz="2800" dirty="0"/>
              <a:t>Prévoyez-vous une description détaillée pour les contenus complexes ?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7CC0F7-9822-63AF-1853-DD204310B45F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F4F32B-9ED9-3FB8-4016-39FC87365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57590" y="3158459"/>
            <a:ext cx="59338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fr-FR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💬</a:t>
            </a:r>
          </a:p>
        </p:txBody>
      </p:sp>
    </p:spTree>
    <p:extLst>
      <p:ext uri="{BB962C8B-B14F-4D97-AF65-F5344CB8AC3E}">
        <p14:creationId xmlns:p14="http://schemas.microsoft.com/office/powerpoint/2010/main" val="4183703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217F7-A19D-2233-D30A-8F17E3DBB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6DEDF-1B9F-3755-AB2B-6502652BA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/>
          <a:lstStyle/>
          <a:p>
            <a:r>
              <a:rPr lang="fr-FR" dirty="0"/>
              <a:t>Comment analyser une image </a:t>
            </a:r>
            <a:r>
              <a:rPr lang="fr-FR"/>
              <a:t>porteuse d’information pour l’accessibilité ?</a:t>
            </a:r>
            <a:endParaRPr lang="fr-FR" dirty="0"/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2A52629C-7C3B-2C0C-1197-31CF9A0D1312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256540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5D5F2-CCD8-6F34-C524-2742BB7C4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Analyse d’une image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A6197A47-4C97-1324-A6F6-D5571060E336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942411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A49FE2-D240-570B-15C2-9F9C2AF4E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Image « Qui peut contacter le référent handicap ? »</a:t>
            </a:r>
          </a:p>
        </p:txBody>
      </p:sp>
      <p:sp>
        <p:nvSpPr>
          <p:cNvPr id="4" name="ZoneTexte">
            <a:extLst>
              <a:ext uri="{FF2B5EF4-FFF2-40B4-BE49-F238E27FC236}">
                <a16:creationId xmlns:a16="http://schemas.microsoft.com/office/drawing/2014/main" id="{F0257CF8-B703-408C-FA2C-F858CCBF65AE}"/>
              </a:ext>
            </a:extLst>
          </p:cNvPr>
          <p:cNvSpPr txBox="1"/>
          <p:nvPr/>
        </p:nvSpPr>
        <p:spPr>
          <a:xfrm>
            <a:off x="657381" y="5044877"/>
            <a:ext cx="2887710" cy="885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Image partagée avec l’aimable autorisation de Cœur de Chartreuse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5" descr="« Qui peut contacter le référent handicap ? »">
            <a:extLst>
              <a:ext uri="{FF2B5EF4-FFF2-40B4-BE49-F238E27FC236}">
                <a16:creationId xmlns:a16="http://schemas.microsoft.com/office/drawing/2014/main" id="{2CBE26C6-BDAA-BAA9-3147-C0A864A2C90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7180" y="1165607"/>
            <a:ext cx="3597640" cy="5173077"/>
          </a:xfrm>
          <a:prstGeom prst="rect">
            <a:avLst/>
          </a:prstGeom>
        </p:spPr>
      </p:pic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93463CAE-2A46-C778-BA80-CF6771763BAE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05408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8DE3B1-8A33-3B81-A5FA-253FE95B0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Analyse de l’image « Qui peut contacter le référent handicap ? »</a:t>
            </a:r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A467476C-443F-244F-E8F1-319A8C960EC0}"/>
              </a:ext>
            </a:extLst>
          </p:cNvPr>
          <p:cNvSpPr txBox="1"/>
          <p:nvPr/>
        </p:nvSpPr>
        <p:spPr>
          <a:xfrm>
            <a:off x="909807" y="1222517"/>
            <a:ext cx="6486416" cy="496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L’image est composée 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d’un titre « Qui peut contacter le référent handicap ? », accompagné du logo de la collectivité,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texte est blanc sur un fond de couleur claire 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d’un contenu principal qui répond aux questions Qui peut contacter le référent handicap et pourquoi ?,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lien entre qui et pourquoi est fait grâce à des pastilles de couleur 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d’un pied de page qui contient les coordonnées du référent handicap,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texte est blanc sur un fond de couleur claire.</a:t>
            </a:r>
          </a:p>
          <a:p>
            <a:pPr marL="17463" lvl="1">
              <a:lnSpc>
                <a:spcPct val="150000"/>
              </a:lnSpc>
              <a:spcBef>
                <a:spcPts val="1200"/>
              </a:spcBef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C’est une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image complexe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17463" lvl="1">
              <a:lnSpc>
                <a:spcPct val="150000"/>
              </a:lnSpc>
              <a:spcBef>
                <a:spcPts val="600"/>
              </a:spcBef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Dans sa page Web d’origine, l’image a pour alternative : « Qui-contacte-</a:t>
            </a:r>
            <a:r>
              <a:rPr lang="fr-FR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referent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-handicap 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38BA12-6398-4CD1-AE30-6AB9283BD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00" y="1371600"/>
            <a:ext cx="2790000" cy="3967200"/>
          </a:xfrm>
          <a:prstGeom prst="rect">
            <a:avLst/>
          </a:prstGeom>
        </p:spPr>
      </p:pic>
      <p:sp>
        <p:nvSpPr>
          <p:cNvPr id="4" name="ZoneTexte">
            <a:extLst>
              <a:ext uri="{FF2B5EF4-FFF2-40B4-BE49-F238E27FC236}">
                <a16:creationId xmlns:a16="http://schemas.microsoft.com/office/drawing/2014/main" id="{1F19219C-7D24-EF53-8A55-0C19E5F748CA}"/>
              </a:ext>
            </a:extLst>
          </p:cNvPr>
          <p:cNvSpPr txBox="1"/>
          <p:nvPr/>
        </p:nvSpPr>
        <p:spPr>
          <a:xfrm>
            <a:off x="828000" y="6120000"/>
            <a:ext cx="288771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Description de l’image (analyse)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8622104D-92C6-D66C-C907-1D848D25043C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20262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C615BF-E404-5012-A286-49A26B22D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Ce que toutes les personnes devraient pouvoir consulter</a:t>
            </a:r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7BE75DF6-68B4-31BD-5405-EC04051625E9}"/>
              </a:ext>
            </a:extLst>
          </p:cNvPr>
          <p:cNvSpPr txBox="1"/>
          <p:nvPr/>
        </p:nvSpPr>
        <p:spPr>
          <a:xfrm>
            <a:off x="868873" y="1871971"/>
            <a:ext cx="6894563" cy="31140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titre : « 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 peut contacter le référent handicap ? »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L’employeur du référent handicap : Cœur de Chartreuse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dans la colonne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 Qui ? » :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4 structures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latin typeface="Verdana"/>
                <a:ea typeface="Verdana"/>
                <a:cs typeface="Verdana" panose="020B0604030504040204" pitchFamily="34" charset="0"/>
              </a:rPr>
              <a:t>dans la colonne </a:t>
            </a:r>
            <a:r>
              <a:rPr lang="fr-FR" sz="1400" b="1" dirty="0">
                <a:latin typeface="Verdana"/>
                <a:ea typeface="Verdana"/>
                <a:cs typeface="Verdana" panose="020B0604030504040204" pitchFamily="34" charset="0"/>
              </a:rPr>
              <a:t>« Pourquoi ? » : </a:t>
            </a:r>
            <a:r>
              <a:rPr lang="fr-FR" sz="1400" dirty="0">
                <a:latin typeface="Verdana"/>
                <a:ea typeface="Verdana"/>
                <a:cs typeface="Verdana" panose="020B0604030504040204" pitchFamily="34" charset="0"/>
              </a:rPr>
              <a:t>les raisons pour lesquelles une structure peut contacter le référent handicap et quels sujets sont réservés à quelle structure ? 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latin typeface="Verdana"/>
                <a:ea typeface="Verdana"/>
                <a:cs typeface="Verdana" panose="020B0604030504040204" pitchFamily="34" charset="0"/>
              </a:rPr>
              <a:t>Par exemple,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seules les structures petite enfance et RPE peuvent demander </a:t>
            </a:r>
            <a:r>
              <a:rPr lang="fr-FR" sz="1400" dirty="0">
                <a:latin typeface="Verdana"/>
                <a:ea typeface="Verdana"/>
                <a:cs typeface="Verdana" panose="020B0604030504040204" pitchFamily="34" charset="0"/>
              </a:rPr>
              <a:t>des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 poste de renfort d’équipes</a:t>
            </a:r>
          </a:p>
          <a:p>
            <a:pPr marL="171450" indent="-1714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titre « Allô référent »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les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coordonnées du référent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F18C40-FE22-F987-8D02-FFC421F07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00" y="1371600"/>
            <a:ext cx="2790000" cy="3967200"/>
          </a:xfrm>
          <a:prstGeom prst="rect">
            <a:avLst/>
          </a:prstGeom>
        </p:spPr>
      </p:pic>
      <p:sp>
        <p:nvSpPr>
          <p:cNvPr id="7" name="ZoneTexte">
            <a:extLst>
              <a:ext uri="{FF2B5EF4-FFF2-40B4-BE49-F238E27FC236}">
                <a16:creationId xmlns:a16="http://schemas.microsoft.com/office/drawing/2014/main" id="{91D20EB5-04E7-F8AE-527D-89BC8986978C}"/>
              </a:ext>
            </a:extLst>
          </p:cNvPr>
          <p:cNvSpPr txBox="1"/>
          <p:nvPr/>
        </p:nvSpPr>
        <p:spPr>
          <a:xfrm>
            <a:off x="657380" y="6120000"/>
            <a:ext cx="3294509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Description de l’image (signification)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220D9D49-D23E-2C3B-F612-B027628F2B22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176173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B10A9-DF51-B3AD-4345-92AD6E5F2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Quels sont les problèmes d’accessibilité ?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9C51C4-4588-95AF-F60D-87FDF1BB9374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827119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DBEC4A-0A8D-EB33-7607-9C9331449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L’information transmise par le lecteur d’écran est partielle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B9BB66-CE72-A2E6-D524-516E90D57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397" y="407135"/>
            <a:ext cx="311624" cy="289932"/>
          </a:xfrm>
          <a:prstGeom prst="rect">
            <a:avLst/>
          </a:prstGeom>
        </p:spPr>
      </p:pic>
      <p:pic>
        <p:nvPicPr>
          <p:cNvPr id="5" name="Untitled video.mp4" descr="Lecteur d’écran">
            <a:hlinkClick r:id="" action="ppaction://media"/>
            <a:extLst>
              <a:ext uri="{FF2B5EF4-FFF2-40B4-BE49-F238E27FC236}">
                <a16:creationId xmlns:a16="http://schemas.microsoft.com/office/drawing/2014/main" id="{2DEB400F-DF66-72FF-A9BD-B171304AD2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F10B7457-069C-8C44-BCF9-E1C9B3C2D61D}" label="" lang="fr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85900" y="1652715"/>
            <a:ext cx="5505450" cy="3347909"/>
          </a:xfrm>
          <a:prstGeom prst="rect">
            <a:avLst/>
          </a:prstGeom>
        </p:spPr>
      </p:pic>
      <p:sp>
        <p:nvSpPr>
          <p:cNvPr id="6" name="ZoneTexte">
            <a:extLst>
              <a:ext uri="{FF2B5EF4-FFF2-40B4-BE49-F238E27FC236}">
                <a16:creationId xmlns:a16="http://schemas.microsoft.com/office/drawing/2014/main" id="{40D4F119-E3AE-BE7A-72EA-7C88C0DD94A9}"/>
              </a:ext>
            </a:extLst>
          </p:cNvPr>
          <p:cNvSpPr txBox="1"/>
          <p:nvPr/>
        </p:nvSpPr>
        <p:spPr>
          <a:xfrm>
            <a:off x="828000" y="6120000"/>
            <a:ext cx="3949318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Transcription textuelle de la vidéo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4147EF-4591-A13C-9C72-F82A3540A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2600" y="1445400"/>
            <a:ext cx="2759007" cy="3967200"/>
          </a:xfrm>
          <a:prstGeom prst="rect">
            <a:avLst/>
          </a:prstGeom>
        </p:spPr>
      </p:pic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B3F892D2-182D-E050-532A-24FB2FDBDCFD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309677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968BD2-1071-BACB-7CEB-C8A4DF8D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L’alternative de l’image est insuffisante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A60675-221D-D92E-85F5-4FF2C9423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207" y="434897"/>
            <a:ext cx="311624" cy="2899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F12907-9CF5-152D-5902-8FC0D3681361}"/>
              </a:ext>
            </a:extLst>
          </p:cNvPr>
          <p:cNvSpPr txBox="1"/>
          <p:nvPr/>
        </p:nvSpPr>
        <p:spPr>
          <a:xfrm>
            <a:off x="828000" y="1516007"/>
            <a:ext cx="6364733" cy="3366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fr-FR" sz="1600" b="0" i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’image a pour seule alternative </a:t>
            </a:r>
            <a:r>
              <a:rPr lang="fr-FR" sz="1600" b="0" i="0" dirty="0">
                <a:solidFill>
                  <a:srgbClr val="051B3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 </a:t>
            </a:r>
            <a:r>
              <a:rPr lang="fr-FR" sz="16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Qui-contacte-</a:t>
            </a:r>
            <a:r>
              <a:rPr lang="fr-FR" sz="1600" dirty="0" err="1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referent</a:t>
            </a:r>
            <a:r>
              <a:rPr lang="fr-FR" sz="16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-handicap ».</a:t>
            </a:r>
            <a:r>
              <a:rPr lang="fr-FR" sz="1600" b="0" i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C’est insuffisant pour des personnes aveugles ou malvoyantes : 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manque l’essentiel de l’information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fr-FR" sz="1600" b="0" i="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B1A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 </a:t>
            </a:r>
            <a:r>
              <a:rPr lang="fr-FR" sz="1600" b="1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majeur </a:t>
            </a:r>
            <a:r>
              <a:rPr lang="fr-FR" sz="1600" dirty="0">
                <a:solidFill>
                  <a:srgbClr val="0B1A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personnes aveugles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personnes malvoyantes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personnes handicapées cognitives et mentales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600" b="0" i="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80991FF-4F39-B046-78F1-F32A41E97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388" y="4822898"/>
            <a:ext cx="597776" cy="59777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8850A2-72CA-862B-2E8E-E4B29562B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362" y="4822898"/>
            <a:ext cx="597776" cy="59777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F756323-F121-2935-CD2D-D7EA4B9D8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336" y="4822898"/>
            <a:ext cx="597776" cy="597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4D9465-BC86-62DA-FA17-018776666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311" y="4822898"/>
            <a:ext cx="597776" cy="5977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84F609-693B-7008-3ADD-C3D629906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2600" y="1445400"/>
            <a:ext cx="2759007" cy="3967200"/>
          </a:xfrm>
          <a:prstGeom prst="rect">
            <a:avLst/>
          </a:prstGeom>
        </p:spPr>
      </p:pic>
      <p:sp>
        <p:nvSpPr>
          <p:cNvPr id="16" name="Espace réservé du numéro de diapositive 4">
            <a:extLst>
              <a:ext uri="{FF2B5EF4-FFF2-40B4-BE49-F238E27FC236}">
                <a16:creationId xmlns:a16="http://schemas.microsoft.com/office/drawing/2014/main" id="{F1B0D720-054C-E132-9DD4-56A10736669B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228187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58F61-D58A-90EE-8767-B43232479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Les contrastes sont insuffisants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7AE8AC-8CD7-71F1-1CB1-9D49285C1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24" y="420987"/>
            <a:ext cx="311624" cy="289932"/>
          </a:xfrm>
          <a:prstGeom prst="rect">
            <a:avLst/>
          </a:prstGeom>
        </p:spPr>
      </p:pic>
      <p:sp>
        <p:nvSpPr>
          <p:cNvPr id="5" name="ZoneTexte">
            <a:extLst>
              <a:ext uri="{FF2B5EF4-FFF2-40B4-BE49-F238E27FC236}">
                <a16:creationId xmlns:a16="http://schemas.microsoft.com/office/drawing/2014/main" id="{1D55E4B1-03DB-9EA5-7795-ED341D4030CC}"/>
              </a:ext>
            </a:extLst>
          </p:cNvPr>
          <p:cNvSpPr txBox="1"/>
          <p:nvPr/>
        </p:nvSpPr>
        <p:spPr>
          <a:xfrm>
            <a:off x="828000" y="1382415"/>
            <a:ext cx="6427633" cy="3735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couleur de certains textes a un contraste insuffisant avec l’arrière-plan.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 exemple, je ne vois pas :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titre et le nom de la collectivité,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dans la colonne « Qui ? », le nom de la 4</a:t>
            </a:r>
            <a:r>
              <a:rPr lang="fr-FR" sz="16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entité : « Les structures petite enfance et RPE »,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coordonnées du référent handicap.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B1A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 </a:t>
            </a:r>
            <a:r>
              <a:rPr lang="fr-FR" sz="1600" b="1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majeur 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personnes malvoyantes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fr-FR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88103F-E83D-A4B6-7752-3CE2E9DEF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338" y="4906979"/>
            <a:ext cx="597776" cy="597776"/>
          </a:xfrm>
          <a:prstGeom prst="rect">
            <a:avLst/>
          </a:prstGeom>
        </p:spPr>
      </p:pic>
      <p:sp>
        <p:nvSpPr>
          <p:cNvPr id="3" name="ZoneTexte">
            <a:extLst>
              <a:ext uri="{FF2B5EF4-FFF2-40B4-BE49-F238E27FC236}">
                <a16:creationId xmlns:a16="http://schemas.microsoft.com/office/drawing/2014/main" id="{FEC91F34-9724-D1BD-3152-A37434BDC4EF}"/>
              </a:ext>
            </a:extLst>
          </p:cNvPr>
          <p:cNvSpPr txBox="1"/>
          <p:nvPr/>
        </p:nvSpPr>
        <p:spPr>
          <a:xfrm>
            <a:off x="828000" y="6120000"/>
            <a:ext cx="3949318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Description détaillée de l’image (contrastes)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EB61FC-36F6-558B-0A65-5BB5EC063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9147" y="1445203"/>
            <a:ext cx="2787080" cy="3967595"/>
          </a:xfrm>
          <a:prstGeom prst="rect">
            <a:avLst/>
          </a:prstGeom>
        </p:spPr>
      </p:pic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ED13DF26-C45D-6A14-F354-41877DCDB6BC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581748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0E3CB-69D2-9FB4-1482-4B11C69F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L’information est donnée par la couleur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20056B-01F3-95A2-4765-DD9F2FFD7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515" y="422720"/>
            <a:ext cx="311624" cy="289932"/>
          </a:xfrm>
          <a:prstGeom prst="rect">
            <a:avLst/>
          </a:prstGeom>
        </p:spPr>
      </p:pic>
      <p:sp>
        <p:nvSpPr>
          <p:cNvPr id="5" name="ZoneTexte">
            <a:extLst>
              <a:ext uri="{FF2B5EF4-FFF2-40B4-BE49-F238E27FC236}">
                <a16:creationId xmlns:a16="http://schemas.microsoft.com/office/drawing/2014/main" id="{4BA672DB-9864-7C89-A0D1-3717F2B06655}"/>
              </a:ext>
            </a:extLst>
          </p:cNvPr>
          <p:cNvSpPr txBox="1"/>
          <p:nvPr/>
        </p:nvSpPr>
        <p:spPr>
          <a:xfrm>
            <a:off x="828000" y="2326764"/>
            <a:ext cx="6482140" cy="1889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Sans couleur, </a:t>
            </a: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ne peut pas comprendre le lien 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entre les questions qui ? et pourquoi 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 </a:t>
            </a:r>
            <a:r>
              <a:rPr lang="fr-FR" sz="1600" b="1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majeur 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personnes aveugles 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personnes malvoyantes</a:t>
            </a:r>
          </a:p>
        </p:txBody>
      </p:sp>
      <p:sp>
        <p:nvSpPr>
          <p:cNvPr id="3" name="ZoneTexte">
            <a:extLst>
              <a:ext uri="{FF2B5EF4-FFF2-40B4-BE49-F238E27FC236}">
                <a16:creationId xmlns:a16="http://schemas.microsoft.com/office/drawing/2014/main" id="{7F1AF263-8345-62BA-A6E8-A0B994439129}"/>
              </a:ext>
            </a:extLst>
          </p:cNvPr>
          <p:cNvSpPr txBox="1"/>
          <p:nvPr/>
        </p:nvSpPr>
        <p:spPr>
          <a:xfrm>
            <a:off x="828000" y="6120000"/>
            <a:ext cx="3949318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Description détaillée de l’image (couleurs)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B064A2F-8645-C148-6253-EF4FD5124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140" y="4425336"/>
            <a:ext cx="597776" cy="5977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0B5841-494A-D457-CA7B-9F607BB76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80" y="4423501"/>
            <a:ext cx="597776" cy="597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2A0BBAC-F8E4-B008-FAA4-A974F3780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0655" y="1445400"/>
            <a:ext cx="2780530" cy="3967200"/>
          </a:xfrm>
          <a:prstGeom prst="rect">
            <a:avLst/>
          </a:prstGeom>
        </p:spPr>
      </p:pic>
      <p:sp>
        <p:nvSpPr>
          <p:cNvPr id="16" name="Espace réservé du numéro de diapositive 4">
            <a:extLst>
              <a:ext uri="{FF2B5EF4-FFF2-40B4-BE49-F238E27FC236}">
                <a16:creationId xmlns:a16="http://schemas.microsoft.com/office/drawing/2014/main" id="{EE631C45-7B1A-CA81-BFAA-155776C9E3DD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038280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2083A-9D14-440A-E8DC-DACB218FF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60117-98CB-1E1F-EE31-D45F2893A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Le texte est au format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3BB888-564E-1BD8-8333-0FA8DDA80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88" y="433231"/>
            <a:ext cx="311624" cy="289932"/>
          </a:xfrm>
          <a:prstGeom prst="rect">
            <a:avLst/>
          </a:prstGeom>
        </p:spPr>
      </p:pic>
      <p:sp>
        <p:nvSpPr>
          <p:cNvPr id="5" name="ZoneTexte">
            <a:extLst>
              <a:ext uri="{FF2B5EF4-FFF2-40B4-BE49-F238E27FC236}">
                <a16:creationId xmlns:a16="http://schemas.microsoft.com/office/drawing/2014/main" id="{70D531D3-1C27-1BBB-F9A8-4EA69A0B1EA2}"/>
              </a:ext>
            </a:extLst>
          </p:cNvPr>
          <p:cNvSpPr txBox="1"/>
          <p:nvPr/>
        </p:nvSpPr>
        <p:spPr>
          <a:xfrm>
            <a:off x="828000" y="1440960"/>
            <a:ext cx="6482140" cy="3366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ne peut pas personnaliser l’affichage.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 exemple, on ne peut pas 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agrandir le texte ;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modifier la police ;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modifier l’interlettrage ;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etc.</a:t>
            </a:r>
          </a:p>
          <a:p>
            <a:pPr>
              <a:lnSpc>
                <a:spcPct val="150000"/>
              </a:lnSpc>
            </a:pPr>
            <a:r>
              <a:rPr lang="fr-FR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 </a:t>
            </a:r>
            <a:r>
              <a:rPr lang="fr-FR" sz="1600" b="1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majeur 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personnes malvoyantes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personnes handicapées cognitives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FE4938-A8D3-1400-9AED-18170C4E7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497" y="5043613"/>
            <a:ext cx="597776" cy="59777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02A2B6-BDF8-106C-EF30-763309CA4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28" y="5043613"/>
            <a:ext cx="597776" cy="597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981750-16A7-EFEF-2496-2BFCCC430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2600" y="1445400"/>
            <a:ext cx="2759007" cy="3967200"/>
          </a:xfrm>
          <a:prstGeom prst="rect">
            <a:avLst/>
          </a:prstGeom>
        </p:spPr>
      </p:pic>
      <p:sp>
        <p:nvSpPr>
          <p:cNvPr id="15" name="Espace réservé du numéro de diapositive 4">
            <a:extLst>
              <a:ext uri="{FF2B5EF4-FFF2-40B4-BE49-F238E27FC236}">
                <a16:creationId xmlns:a16="http://schemas.microsoft.com/office/drawing/2014/main" id="{CD63F1DA-2746-B7AE-A064-7A44345BA24D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518481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2A8AE-232F-2D59-3594-522660389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Constat : </a:t>
            </a:r>
            <a:r>
              <a:rPr lang="fr-FR" dirty="0"/>
              <a:t>l’image est inaccessible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2629666-D137-E215-EF5B-DF9B97CCD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505" y="3836659"/>
            <a:ext cx="492991" cy="458674"/>
          </a:xfrm>
          <a:prstGeom prst="rect">
            <a:avLst/>
          </a:prstGeom>
        </p:spPr>
      </p:pic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6E225CC5-7FE8-0298-9E6E-F632086FBADC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582050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F0785C-07FF-8F3A-C0DA-EC0167C85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/>
          <a:lstStyle/>
          <a:p>
            <a:r>
              <a:rPr lang="fr-FR" dirty="0"/>
              <a:t>Comment rendre accessible une </a:t>
            </a:r>
            <a:r>
              <a:rPr lang="fr-FR"/>
              <a:t>image complexe ?</a:t>
            </a:r>
            <a:endParaRPr lang="fr-FR" dirty="0"/>
          </a:p>
        </p:txBody>
      </p:sp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717C77A3-D1C6-A6D4-5A27-F56EA95B39DB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655030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D7ED7-A9E1-65B0-70AA-C97A7F0F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F20269-38F7-1783-2E7A-227CCF5E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987792"/>
            <a:ext cx="4812643" cy="8785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b="1" dirty="0"/>
              <a:t>Ce qu’il faut faire pour chaque image complexe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8E1527-3186-AFC0-AD98-61365C959695}"/>
              </a:ext>
            </a:extLst>
          </p:cNvPr>
          <p:cNvSpPr txBox="1"/>
          <p:nvPr/>
        </p:nvSpPr>
        <p:spPr>
          <a:xfrm>
            <a:off x="867704" y="4006278"/>
            <a:ext cx="39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Rappel : impact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Image 8" descr="personnes aveugles">
            <a:extLst>
              <a:ext uri="{FF2B5EF4-FFF2-40B4-BE49-F238E27FC236}">
                <a16:creationId xmlns:a16="http://schemas.microsoft.com/office/drawing/2014/main" id="{E3E9E0E5-070B-4103-8B23-DACB00CBEA6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653" y="3948257"/>
            <a:ext cx="396000" cy="396000"/>
          </a:xfrm>
          <a:prstGeom prst="rect">
            <a:avLst/>
          </a:prstGeom>
        </p:spPr>
      </p:pic>
      <p:pic>
        <p:nvPicPr>
          <p:cNvPr id="7" name="Image 6" descr="personnes malvoyantes">
            <a:extLst>
              <a:ext uri="{FF2B5EF4-FFF2-40B4-BE49-F238E27FC236}">
                <a16:creationId xmlns:a16="http://schemas.microsoft.com/office/drawing/2014/main" id="{8EA2C75A-40F5-4004-6515-4212F01B9A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18" y="3950307"/>
            <a:ext cx="396000" cy="396000"/>
          </a:xfrm>
          <a:prstGeom prst="rect">
            <a:avLst/>
          </a:prstGeom>
        </p:spPr>
      </p:pic>
      <p:pic>
        <p:nvPicPr>
          <p:cNvPr id="8" name="Image 7" descr="personnes handicapées cognitives">
            <a:extLst>
              <a:ext uri="{FF2B5EF4-FFF2-40B4-BE49-F238E27FC236}">
                <a16:creationId xmlns:a16="http://schemas.microsoft.com/office/drawing/2014/main" id="{F424CE23-0060-6819-ED2E-8FD073C772E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383" y="3950307"/>
            <a:ext cx="396000" cy="396000"/>
          </a:xfrm>
          <a:prstGeom prst="rect">
            <a:avLst/>
          </a:prstGeom>
        </p:spPr>
      </p:pic>
      <p:pic>
        <p:nvPicPr>
          <p:cNvPr id="10" name="Image 9" descr="personnes handicapées mentales">
            <a:extLst>
              <a:ext uri="{FF2B5EF4-FFF2-40B4-BE49-F238E27FC236}">
                <a16:creationId xmlns:a16="http://schemas.microsoft.com/office/drawing/2014/main" id="{027E971F-AC02-D728-5080-5624BCA8B1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49" y="3938315"/>
            <a:ext cx="396000" cy="39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AC6C82-FC1E-F645-3180-EB096BA1206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45989" y="693557"/>
            <a:ext cx="5039555" cy="5513033"/>
          </a:xfrm>
        </p:spPr>
        <p:txBody>
          <a:bodyPr anchor="ctr">
            <a:no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800" dirty="0"/>
              <a:t>Rédiger un </a:t>
            </a:r>
            <a:r>
              <a:rPr lang="fr-FR" sz="1800" b="1" dirty="0"/>
              <a:t>texte alternatif pertinent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800" dirty="0"/>
              <a:t>Fournir une </a:t>
            </a:r>
            <a:r>
              <a:rPr lang="fr-FR" sz="1800" b="1" dirty="0"/>
              <a:t>description détaillée structurée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800" b="1" dirty="0"/>
              <a:t>Anticiper </a:t>
            </a:r>
            <a:r>
              <a:rPr lang="fr-FR" sz="1800" dirty="0"/>
              <a:t>le temps, le budget, et la mise en ligne des alternatives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86D6C5-2817-5DD2-5C08-C0BD64F6FE99}"/>
              </a:ext>
            </a:extLst>
          </p:cNvPr>
          <p:cNvSpPr txBox="1"/>
          <p:nvPr/>
        </p:nvSpPr>
        <p:spPr>
          <a:xfrm>
            <a:off x="6480000" y="6120000"/>
            <a:ext cx="39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Critères RGAA </a:t>
            </a:r>
            <a:r>
              <a:rPr lang="fr-FR" sz="14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1.6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fr-FR" sz="14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4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1.7</a:t>
            </a:r>
            <a:endParaRPr lang="fr-FR" sz="14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440A2D8B-F899-C8EA-2DD2-55F8FC51EF00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71214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FDC57F-D2F0-030D-8CBC-95D627DB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200" dirty="0"/>
              <a:t>Quel texte alternatif prévoir ?</a:t>
            </a:r>
          </a:p>
        </p:txBody>
      </p:sp>
      <p:sp>
        <p:nvSpPr>
          <p:cNvPr id="4" name="ZoneTexte">
            <a:extLst>
              <a:ext uri="{FF2B5EF4-FFF2-40B4-BE49-F238E27FC236}">
                <a16:creationId xmlns:a16="http://schemas.microsoft.com/office/drawing/2014/main" id="{3B0AA6BA-BBE9-BEB6-3D0D-40D77E370126}"/>
              </a:ext>
            </a:extLst>
          </p:cNvPr>
          <p:cNvSpPr txBox="1"/>
          <p:nvPr/>
        </p:nvSpPr>
        <p:spPr>
          <a:xfrm>
            <a:off x="827999" y="1856491"/>
            <a:ext cx="10843444" cy="31486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525"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texte alternatif </a:t>
            </a: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doit renseigner sur l’objet de l’image :</a:t>
            </a:r>
          </a:p>
          <a:p>
            <a:pPr marL="285750" lvl="2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 exemple : « Qui peut contacter le référent handicap ? » </a:t>
            </a:r>
          </a:p>
          <a:p>
            <a:pPr marL="784225" lvl="3" indent="-3270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 Web : </a:t>
            </a:r>
            <a:r>
              <a:rPr lang="fr-FR" dirty="0">
                <a:solidFill>
                  <a:srgbClr val="051B36"/>
                </a:solidFill>
                <a:latin typeface="Courier New" panose="02070309020205020404" pitchFamily="49" charset="0"/>
                <a:ea typeface="Verdana" panose="020B0604030504040204" pitchFamily="34" charset="0"/>
                <a:cs typeface="Courier New" panose="02070309020205020404" pitchFamily="49" charset="0"/>
              </a:rPr>
              <a:t>alt</a:t>
            </a: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1241425" lvl="5" indent="-3270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Dans le CMS, son nom est variable : « texte alternatif », « alternative textuelle »… </a:t>
            </a:r>
          </a:p>
          <a:p>
            <a:pPr marL="784225" lvl="3" indent="-3270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 Word ou PowerPoint : « Texte de remplacement 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39CD8E-93F0-0AC0-6C6A-395D3945EB0E}"/>
              </a:ext>
            </a:extLst>
          </p:cNvPr>
          <p:cNvSpPr txBox="1"/>
          <p:nvPr/>
        </p:nvSpPr>
        <p:spPr>
          <a:xfrm>
            <a:off x="828000" y="5982788"/>
            <a:ext cx="9339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CMS</a:t>
            </a:r>
            <a:r>
              <a:rPr lang="fr-FR" sz="14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</a:t>
            </a:r>
            <a:r>
              <a:rPr lang="en-GB" sz="1400" noProof="1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Content Management System </a:t>
            </a:r>
            <a:r>
              <a:rPr lang="fr-FR" sz="14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 outil de gestion et de modification du site web</a:t>
            </a: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D3377F6A-8F1D-482E-B95E-9DC7DB104C6E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824660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001C8-1AC7-2458-C1A7-9CFA62301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400"/>
              <a:t>Étape 1 </a:t>
            </a:r>
            <a:r>
              <a:rPr lang="fr-FR" sz="2400" dirty="0"/>
              <a:t>: analyser l’image </a:t>
            </a:r>
            <a:br>
              <a:rPr lang="fr-FR" sz="2400" dirty="0">
                <a:solidFill>
                  <a:srgbClr val="051B36"/>
                </a:solidFill>
              </a:rPr>
            </a:br>
            <a:endParaRPr lang="fr-FR" sz="2400" dirty="0"/>
          </a:p>
        </p:txBody>
      </p:sp>
      <p:sp>
        <p:nvSpPr>
          <p:cNvPr id="4" name="ZoneTexte">
            <a:extLst>
              <a:ext uri="{FF2B5EF4-FFF2-40B4-BE49-F238E27FC236}">
                <a16:creationId xmlns:a16="http://schemas.microsoft.com/office/drawing/2014/main" id="{DDC797AF-3E88-650C-5A53-9EEE4C1A19E6}"/>
              </a:ext>
            </a:extLst>
          </p:cNvPr>
          <p:cNvSpPr txBox="1"/>
          <p:nvPr/>
        </p:nvSpPr>
        <p:spPr>
          <a:xfrm>
            <a:off x="828001" y="1802722"/>
            <a:ext cx="6600216" cy="32525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0800" lvl="1" indent="-508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Quelles sont les </a:t>
            </a:r>
            <a:r>
              <a:rPr lang="fr-FR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informations</a:t>
            </a: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visibles sur l’image ?</a:t>
            </a:r>
          </a:p>
          <a:p>
            <a:pPr marL="50800" lvl="1" indent="-508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Écrire </a:t>
            </a:r>
            <a:r>
              <a:rPr lang="fr-FR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toutes ces informations </a:t>
            </a: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titres, textes, images/indications visuelles apportant une information, etc.</a:t>
            </a:r>
          </a:p>
          <a:p>
            <a:pPr marL="50800" lvl="1" indent="-508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 la </a:t>
            </a:r>
            <a:r>
              <a:rPr lang="fr-FR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couleur</a:t>
            </a: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donne une information particulière, </a:t>
            </a:r>
            <a:r>
              <a:rPr lang="fr-FR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inclure cette information </a:t>
            </a: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dans la description détaillée.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A61296-AD59-36B5-3426-BD96DF496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2600" y="1445400"/>
            <a:ext cx="2759007" cy="3967200"/>
          </a:xfrm>
          <a:prstGeom prst="rect">
            <a:avLst/>
          </a:prstGeom>
        </p:spPr>
      </p:pic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632AE4B3-E057-5633-ABC2-DD081F2AE4AE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765480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FAB6A-F7F3-8630-670D-7200EA94C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FCBBB-E6B5-7C36-35FC-B683E6384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/>
              <a:t>Étape 2 : </a:t>
            </a:r>
            <a:r>
              <a:rPr lang="fr-FR" sz="2400" dirty="0"/>
              <a:t>structurer l’information</a:t>
            </a:r>
          </a:p>
        </p:txBody>
      </p:sp>
      <p:sp>
        <p:nvSpPr>
          <p:cNvPr id="3" name="ZoneTexte">
            <a:extLst>
              <a:ext uri="{FF2B5EF4-FFF2-40B4-BE49-F238E27FC236}">
                <a16:creationId xmlns:a16="http://schemas.microsoft.com/office/drawing/2014/main" id="{3FA1CA39-7B46-D8E9-0C57-175FB148FC09}"/>
              </a:ext>
            </a:extLst>
          </p:cNvPr>
          <p:cNvSpPr txBox="1"/>
          <p:nvPr/>
        </p:nvSpPr>
        <p:spPr>
          <a:xfrm>
            <a:off x="828001" y="2080260"/>
            <a:ext cx="6020272" cy="31448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 la </a:t>
            </a:r>
            <a:r>
              <a:rPr lang="fr-FR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description détaillée </a:t>
            </a: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287338" lvl="1" indent="-287338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Utiliser des titres, des listes, voire un tableau si besoin</a:t>
            </a:r>
          </a:p>
          <a:p>
            <a:pPr marL="800100" lvl="2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 Web : h1, h2…</a:t>
            </a:r>
          </a:p>
          <a:p>
            <a:pPr marL="800100" lvl="2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 Word : styles de titre, de liste…</a:t>
            </a:r>
          </a:p>
          <a:p>
            <a:pPr marL="74295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endParaRPr lang="fr-FR" dirty="0">
              <a:solidFill>
                <a:srgbClr val="051B3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Image 8" descr="Exemple de description structurée dans Word">
            <a:extLst>
              <a:ext uri="{FF2B5EF4-FFF2-40B4-BE49-F238E27FC236}">
                <a16:creationId xmlns:a16="http://schemas.microsoft.com/office/drawing/2014/main" id="{8576566A-EB02-C6B3-4362-D104B1059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0996" y="2081719"/>
            <a:ext cx="5000016" cy="3143376"/>
          </a:xfrm>
          <a:prstGeom prst="rect">
            <a:avLst/>
          </a:prstGeom>
        </p:spPr>
      </p:pic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C3662D14-4BBF-F990-5EB6-3A8244046979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618005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78B71-1B34-0481-86C6-ECEC3F2F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3D274-2FBF-8720-22CE-7BD7CAD8E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/>
              <a:t>Étape 3 : </a:t>
            </a:r>
            <a:r>
              <a:rPr lang="fr-FR" sz="2400" dirty="0"/>
              <a:t>publier la description</a:t>
            </a:r>
          </a:p>
        </p:txBody>
      </p:sp>
      <p:sp>
        <p:nvSpPr>
          <p:cNvPr id="4" name="ZoneTexte">
            <a:extLst>
              <a:ext uri="{FF2B5EF4-FFF2-40B4-BE49-F238E27FC236}">
                <a16:creationId xmlns:a16="http://schemas.microsoft.com/office/drawing/2014/main" id="{6325917A-9CF5-6936-368E-480C3BF8C1DA}"/>
              </a:ext>
            </a:extLst>
          </p:cNvPr>
          <p:cNvSpPr txBox="1"/>
          <p:nvPr/>
        </p:nvSpPr>
        <p:spPr>
          <a:xfrm>
            <a:off x="828001" y="1978103"/>
            <a:ext cx="5801400" cy="3975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3663" indent="-84138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Soit l’inclure dans la page </a:t>
            </a:r>
          </a:p>
          <a:p>
            <a:pPr marL="93663" indent="-84138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Soit fournir un lien vers la description</a:t>
            </a:r>
          </a:p>
          <a:p>
            <a:pPr marL="93663" indent="-84138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Soit prévoir un accordéon qui contient la description</a:t>
            </a:r>
          </a:p>
          <a:p>
            <a:pPr marL="508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lien ou l’accordéon doivent être proches de l’image.</a:t>
            </a:r>
          </a:p>
          <a:p>
            <a:pPr marL="508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description doit être </a:t>
            </a:r>
            <a:r>
              <a:rPr lang="fr-FR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visible pour tout le monde.</a:t>
            </a:r>
          </a:p>
        </p:txBody>
      </p:sp>
      <p:pic>
        <p:nvPicPr>
          <p:cNvPr id="8" name="Image 7" descr="Exemple">
            <a:extLst>
              <a:ext uri="{FF2B5EF4-FFF2-40B4-BE49-F238E27FC236}">
                <a16:creationId xmlns:a16="http://schemas.microsoft.com/office/drawing/2014/main" id="{0564D797-7B94-18AC-4455-3E087AD31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6110" y="1396186"/>
            <a:ext cx="4984149" cy="202663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ED7A4DF-6DEB-56D1-3441-84A8D548BDF9}"/>
              </a:ext>
            </a:extLst>
          </p:cNvPr>
          <p:cNvSpPr txBox="1"/>
          <p:nvPr/>
        </p:nvSpPr>
        <p:spPr>
          <a:xfrm>
            <a:off x="6700343" y="3430900"/>
            <a:ext cx="43197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Exemple avec un lien</a:t>
            </a:r>
            <a:endParaRPr lang="fr-FR" sz="1200" dirty="0">
              <a:solidFill>
                <a:srgbClr val="962E3F"/>
              </a:solidFill>
            </a:endParaRPr>
          </a:p>
        </p:txBody>
      </p:sp>
      <p:pic>
        <p:nvPicPr>
          <p:cNvPr id="9" name="Image 8" descr="Exemple d’accordéon ">
            <a:extLst>
              <a:ext uri="{FF2B5EF4-FFF2-40B4-BE49-F238E27FC236}">
                <a16:creationId xmlns:a16="http://schemas.microsoft.com/office/drawing/2014/main" id="{798ADBA2-1F31-206D-B348-F87D741C6BE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645" b="1"/>
          <a:stretch>
            <a:fillRect/>
          </a:stretch>
        </p:blipFill>
        <p:spPr>
          <a:xfrm>
            <a:off x="6453354" y="4029384"/>
            <a:ext cx="5391807" cy="200237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DDFA9EC-4640-4CFB-F55E-07971C0D8C1D}"/>
              </a:ext>
            </a:extLst>
          </p:cNvPr>
          <p:cNvSpPr txBox="1"/>
          <p:nvPr/>
        </p:nvSpPr>
        <p:spPr>
          <a:xfrm>
            <a:off x="6695091" y="6021690"/>
            <a:ext cx="43197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Exemple d’accordéon sur le site d’Access42 </a:t>
            </a:r>
            <a:r>
              <a:rPr lang="fr-FR" sz="1200" dirty="0">
                <a:solidFill>
                  <a:srgbClr val="051B3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br>
              <a:rPr lang="fr-FR" sz="1200" dirty="0">
                <a:solidFill>
                  <a:srgbClr val="051B3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https://a42.fr/infographie-2017</a:t>
            </a:r>
            <a:endParaRPr lang="fr-FR" sz="1200" dirty="0">
              <a:solidFill>
                <a:srgbClr val="962E3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241DAC-D5E6-44FE-6BFE-FE1A7CB19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6234" y="3146196"/>
            <a:ext cx="1524000" cy="346841"/>
          </a:xfrm>
          <a:prstGeom prst="rect">
            <a:avLst/>
          </a:prstGeom>
          <a:noFill/>
          <a:ln w="28575">
            <a:solidFill>
              <a:srgbClr val="962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8B47C4-D1B2-0FE2-68E6-58FC4559B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47489" y="5565227"/>
            <a:ext cx="1907628" cy="436180"/>
          </a:xfrm>
          <a:prstGeom prst="rect">
            <a:avLst/>
          </a:prstGeom>
          <a:noFill/>
          <a:ln w="28575">
            <a:solidFill>
              <a:srgbClr val="962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CFD991A8-DDEE-7B56-CA95-4C1758287BAE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3186581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68B02-E562-CC54-FF69-13B7996FC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30A6C-D053-AE4D-7FF5-34DF5C7B7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069000"/>
            <a:ext cx="4812643" cy="720000"/>
          </a:xfrm>
        </p:spPr>
        <p:txBody>
          <a:bodyPr>
            <a:normAutofit fontScale="90000"/>
          </a:bodyPr>
          <a:lstStyle/>
          <a:p>
            <a:r>
              <a:rPr lang="fr-FR" sz="2400" dirty="0"/>
              <a:t>Ce qu’il faut faire pour le </a:t>
            </a:r>
            <a:r>
              <a:rPr lang="fr-FR" sz="2400" b="1" dirty="0"/>
              <a:t>texte en image</a:t>
            </a:r>
            <a:br>
              <a:rPr lang="fr-FR" sz="2400" b="1" dirty="0"/>
            </a:br>
            <a:endParaRPr lang="fr-FR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277993-542F-E243-26AC-13B23909F940}"/>
              </a:ext>
            </a:extLst>
          </p:cNvPr>
          <p:cNvSpPr txBox="1"/>
          <p:nvPr/>
        </p:nvSpPr>
        <p:spPr>
          <a:xfrm>
            <a:off x="867704" y="4006278"/>
            <a:ext cx="39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Rappel : impact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Image 7" descr="personnes malvoyantes">
            <a:extLst>
              <a:ext uri="{FF2B5EF4-FFF2-40B4-BE49-F238E27FC236}">
                <a16:creationId xmlns:a16="http://schemas.microsoft.com/office/drawing/2014/main" id="{0E5B5F26-4C29-91BE-40E3-392B61B920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716" y="3950307"/>
            <a:ext cx="396000" cy="396000"/>
          </a:xfrm>
          <a:prstGeom prst="rect">
            <a:avLst/>
          </a:prstGeom>
        </p:spPr>
      </p:pic>
      <p:pic>
        <p:nvPicPr>
          <p:cNvPr id="6" name="Image 5" descr="personnes handicapées cognitives">
            <a:extLst>
              <a:ext uri="{FF2B5EF4-FFF2-40B4-BE49-F238E27FC236}">
                <a16:creationId xmlns:a16="http://schemas.microsoft.com/office/drawing/2014/main" id="{C188267F-41B0-0789-3E4F-3C071DB57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431" y="3950307"/>
            <a:ext cx="396000" cy="39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C45778-C58A-C5B5-C6B2-90E10A5D113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45989" y="672484"/>
            <a:ext cx="5039555" cy="5513033"/>
          </a:xfrm>
        </p:spPr>
        <p:txBody>
          <a:bodyPr anchor="ctr">
            <a:no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800" dirty="0"/>
              <a:t>Si possible, </a:t>
            </a:r>
            <a:r>
              <a:rPr lang="fr-FR" sz="1800" b="1" dirty="0"/>
              <a:t>éviter</a:t>
            </a:r>
            <a:r>
              <a:rPr lang="fr-FR" sz="1800" dirty="0"/>
              <a:t> d’inclure du texte dans les images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800" dirty="0"/>
              <a:t>Autrement : </a:t>
            </a:r>
          </a:p>
          <a:p>
            <a:pPr marL="971550" lvl="1" indent="-285750">
              <a:buFont typeface="Wingdings" pitchFamily="2" charset="2"/>
              <a:buChar char="ü"/>
            </a:pPr>
            <a:r>
              <a:rPr lang="fr-FR" sz="1800" b="1" dirty="0"/>
              <a:t>Fournir une description détaillée</a:t>
            </a:r>
          </a:p>
          <a:p>
            <a:pPr marL="971550" lvl="1" indent="-285750">
              <a:buFont typeface="Wingdings" pitchFamily="2" charset="2"/>
              <a:buChar char="ü"/>
            </a:pPr>
            <a:r>
              <a:rPr lang="fr-FR" sz="1800" dirty="0"/>
              <a:t>reproduire le texte et la mise en forme en HTML/CSS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D2039B-CD2D-B5BB-AD9E-8FEDF7D5598B}"/>
              </a:ext>
            </a:extLst>
          </p:cNvPr>
          <p:cNvSpPr txBox="1"/>
          <p:nvPr/>
        </p:nvSpPr>
        <p:spPr>
          <a:xfrm>
            <a:off x="6480000" y="6120000"/>
            <a:ext cx="39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Critère RGAA </a:t>
            </a:r>
            <a:r>
              <a:rPr lang="fr-FR" sz="160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1.8</a:t>
            </a:r>
            <a:endParaRPr lang="fr-FR" sz="16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DA3E8EA3-C092-47E3-2F5A-2262F8B20459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493881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87421-99E5-4967-CAD0-E5C4E17FD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3D042-78F4-55BC-D6D5-2A8C94FF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069000"/>
            <a:ext cx="4394631" cy="720000"/>
          </a:xfrm>
        </p:spPr>
        <p:txBody>
          <a:bodyPr>
            <a:normAutofit fontScale="90000"/>
          </a:bodyPr>
          <a:lstStyle/>
          <a:p>
            <a:r>
              <a:rPr lang="fr-FR" sz="2400" dirty="0"/>
              <a:t>Ce qu’il faut faire pour l</a:t>
            </a:r>
            <a:r>
              <a:rPr lang="fr-FR" sz="2400" b="1" dirty="0"/>
              <a:t>es contrastes et les couleurs 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82B3CBD-6EC6-7476-EC38-CAC53B13D54A}"/>
              </a:ext>
            </a:extLst>
          </p:cNvPr>
          <p:cNvSpPr txBox="1"/>
          <p:nvPr/>
        </p:nvSpPr>
        <p:spPr>
          <a:xfrm>
            <a:off x="867704" y="4006278"/>
            <a:ext cx="39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Rappel : impact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Image 11" descr="personnes aveugles">
            <a:extLst>
              <a:ext uri="{FF2B5EF4-FFF2-40B4-BE49-F238E27FC236}">
                <a16:creationId xmlns:a16="http://schemas.microsoft.com/office/drawing/2014/main" id="{86C74C4B-E55B-9E65-CC20-C814E8BC46C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632" y="3948257"/>
            <a:ext cx="396000" cy="396000"/>
          </a:xfrm>
          <a:prstGeom prst="rect">
            <a:avLst/>
          </a:prstGeom>
        </p:spPr>
      </p:pic>
      <p:pic>
        <p:nvPicPr>
          <p:cNvPr id="10" name="Image 9" descr="personnes malvoyantes">
            <a:extLst>
              <a:ext uri="{FF2B5EF4-FFF2-40B4-BE49-F238E27FC236}">
                <a16:creationId xmlns:a16="http://schemas.microsoft.com/office/drawing/2014/main" id="{BBDB2BD6-8A9E-43AE-11B4-163B1E5C8FF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997" y="3950307"/>
            <a:ext cx="396000" cy="39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E0D75A-A812-C562-DF69-30458C73E8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36562" y="687578"/>
            <a:ext cx="5039555" cy="5482844"/>
          </a:xfrm>
        </p:spPr>
        <p:txBody>
          <a:bodyPr anchor="ctr">
            <a:no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800" b="1" dirty="0"/>
              <a:t>Éviter</a:t>
            </a:r>
            <a:r>
              <a:rPr lang="fr-FR" sz="1800" dirty="0"/>
              <a:t> de transmettre l’information par </a:t>
            </a:r>
            <a:r>
              <a:rPr lang="fr-FR" sz="1800"/>
              <a:t>la couleur</a:t>
            </a:r>
            <a:endParaRPr lang="fr-FR" sz="1800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800" b="1" dirty="0"/>
              <a:t>Tester les contrastes </a:t>
            </a:r>
            <a:r>
              <a:rPr lang="fr-FR" sz="1800" dirty="0"/>
              <a:t>de tous les textes : </a:t>
            </a:r>
            <a:br>
              <a:rPr lang="fr-FR" sz="1800" dirty="0"/>
            </a:br>
            <a:r>
              <a:rPr lang="fr-FR" sz="1800" dirty="0"/>
              <a:t>le rapport de contraste entre le texte et l’arrière-plan doit être de 4,5 au moins (3 pour les grands textes)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781F792-8514-0845-8A13-BE25113E5910}"/>
              </a:ext>
            </a:extLst>
          </p:cNvPr>
          <p:cNvSpPr txBox="1"/>
          <p:nvPr/>
        </p:nvSpPr>
        <p:spPr>
          <a:xfrm>
            <a:off x="6480000" y="6120000"/>
            <a:ext cx="39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Critères RGAA </a:t>
            </a:r>
            <a:r>
              <a:rPr lang="fr-FR">
                <a:solidFill>
                  <a:srgbClr val="962E3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3.1</a:t>
            </a:r>
            <a:r>
              <a:rPr lang="fr-FR" dirty="0">
                <a:solidFill>
                  <a:srgbClr val="962E3F"/>
                </a:solidFill>
              </a:rPr>
              <a:t>,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962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962E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Espace réservé du numéro de diapositive 4">
            <a:extLst>
              <a:ext uri="{FF2B5EF4-FFF2-40B4-BE49-F238E27FC236}">
                <a16:creationId xmlns:a16="http://schemas.microsoft.com/office/drawing/2014/main" id="{7167ED43-FBB3-ABE7-E024-F0C193507A9F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4048215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9679C-2F78-8180-E4AB-5A9FE1650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32E55-133A-9FE0-A7DF-98010E46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Tester les contrastes</a:t>
            </a:r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2C2F152C-CA0F-1A80-6C02-6E4A297D2A25}"/>
              </a:ext>
            </a:extLst>
          </p:cNvPr>
          <p:cNvSpPr txBox="1"/>
          <p:nvPr/>
        </p:nvSpPr>
        <p:spPr>
          <a:xfrm>
            <a:off x="852171" y="1000176"/>
            <a:ext cx="10883107" cy="411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51B3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Exemples d’outil pour mesurer les contrastes 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962E3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Color Contrast Analyser (CCA)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962E3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58340B5-30D3-3F34-4B2D-C7FF24A40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1740446"/>
            <a:ext cx="7058992" cy="421378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FBF05F9-7E33-AF43-92AF-CDA42ED39AF2}"/>
              </a:ext>
            </a:extLst>
          </p:cNvPr>
          <p:cNvSpPr txBox="1"/>
          <p:nvPr/>
        </p:nvSpPr>
        <p:spPr>
          <a:xfrm>
            <a:off x="8299472" y="1909884"/>
            <a:ext cx="3408723" cy="3911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Utiliser les pipettes ou saisir le code couleur dans les champs « Couleur de Premier plan »/« Couleur d’Arrière-plan 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Vérifier le ratio de contraste dans le bloc « Résultats WCAG 2.1 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référer aux indications de l’outil dans le bloc « 1.4.3 Contraste (Minimum)(AA) 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CDD5D6CB-FAE1-753E-1BF3-76DE4B7E0C4C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547524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26960-7E26-52A6-01C3-8A083B266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118BD0-B8E2-A683-412B-FF2B62049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/>
          <a:lstStyle/>
          <a:p>
            <a:r>
              <a:rPr lang="fr-FR"/>
              <a:t>On résume ? Ce qu’il </a:t>
            </a:r>
            <a:r>
              <a:rPr lang="fr-FR" dirty="0"/>
              <a:t>faut vérifier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B70B3C1-AAC3-894F-21EC-47F296D8B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972758" y="3275378"/>
            <a:ext cx="4309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✅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3E2F1038-E637-2DDD-F1D2-646F4FB28807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0106688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07978D-81E4-5E22-A8C2-1CFD0397C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Anticipez la description de vos nouvelles images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E7AEBD7-D49D-AC35-5394-31EC1E819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00" y="945000"/>
            <a:ext cx="10440000" cy="4968000"/>
          </a:xfrm>
        </p:spPr>
        <p:txBody>
          <a:bodyPr numCol="1" anchor="ctr">
            <a:noAutofit/>
          </a:bodyPr>
          <a:lstStyle/>
          <a:p>
            <a:pPr marL="381000" lvl="1" indent="0" fontAlgn="base">
              <a:buNone/>
            </a:pPr>
            <a:r>
              <a:rPr lang="fr-FR" dirty="0"/>
              <a:t>Pour </a:t>
            </a:r>
            <a:r>
              <a:rPr lang="fr-FR" b="1" dirty="0"/>
              <a:t>toutes les nouvelles images </a:t>
            </a:r>
            <a:r>
              <a:rPr lang="fr-FR" dirty="0"/>
              <a:t>porteuses </a:t>
            </a:r>
            <a:r>
              <a:rPr lang="fr-FR"/>
              <a:t>d’information complexe : </a:t>
            </a:r>
            <a:endParaRPr lang="fr-FR" dirty="0"/>
          </a:p>
          <a:p>
            <a:pPr marL="666750" lvl="1" indent="-285750" fontAlgn="base">
              <a:buFont typeface="Wingdings" pitchFamily="2" charset="2"/>
              <a:buChar char="ü"/>
            </a:pPr>
            <a:r>
              <a:rPr lang="fr-FR" dirty="0"/>
              <a:t>ajoutez une </a:t>
            </a:r>
            <a:r>
              <a:rPr lang="fr-FR" b="1" dirty="0"/>
              <a:t>description détaillée</a:t>
            </a:r>
          </a:p>
          <a:p>
            <a:pPr marL="1181100" lvl="2" indent="-342900" fontAlgn="base"/>
            <a:r>
              <a:rPr lang="fr-FR" sz="1800" b="1" dirty="0"/>
              <a:t>Anticipez</a:t>
            </a:r>
            <a:r>
              <a:rPr lang="fr-FR" sz="1800" dirty="0"/>
              <a:t> le temps de rédaction et de mise à disposition</a:t>
            </a:r>
          </a:p>
          <a:p>
            <a:pPr marL="1181100" lvl="2" indent="-342900" fontAlgn="base"/>
            <a:r>
              <a:rPr lang="fr-FR" sz="1800" dirty="0"/>
              <a:t>Réfléchissez avec les équipes design et techniques à la manière de communiquer ces descriptions détaillées</a:t>
            </a:r>
          </a:p>
          <a:p>
            <a:pPr marL="1638300" lvl="3" indent="-342900" fontAlgn="base"/>
            <a:r>
              <a:rPr lang="fr-FR" sz="1800" dirty="0"/>
              <a:t>S’assurer que le CMS permet d’intégrer correctement ces descriptions</a:t>
            </a:r>
          </a:p>
        </p:txBody>
      </p:sp>
      <p:sp>
        <p:nvSpPr>
          <p:cNvPr id="3" name="Espace réservé du numéro de diapositive 4">
            <a:extLst>
              <a:ext uri="{FF2B5EF4-FFF2-40B4-BE49-F238E27FC236}">
                <a16:creationId xmlns:a16="http://schemas.microsoft.com/office/drawing/2014/main" id="{ABA74FD8-6D78-9406-2B8D-8C600AB4CFCD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3830795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0EF53-2606-7E9B-8002-E552899FC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CDCB90-1CEC-EA1D-EA85-84348BA3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Rendez accessibles vos images existantes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882CA13-A81C-BB91-363C-0AAFE81B6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00" y="957263"/>
            <a:ext cx="10440000" cy="4943475"/>
          </a:xfrm>
        </p:spPr>
        <p:txBody>
          <a:bodyPr numCol="1" anchor="ctr">
            <a:noAutofit/>
          </a:bodyPr>
          <a:lstStyle/>
          <a:p>
            <a:pPr marL="381000" lvl="1" indent="0" fontAlgn="base">
              <a:buNone/>
            </a:pPr>
            <a:r>
              <a:rPr lang="fr-FR" dirty="0"/>
              <a:t>Avec les équipes de création</a:t>
            </a:r>
            <a:r>
              <a:rPr lang="fr-FR"/>
              <a:t>/rédaction :</a:t>
            </a:r>
            <a:endParaRPr lang="fr-FR" dirty="0"/>
          </a:p>
          <a:p>
            <a:pPr marL="666750" lvl="1" indent="-285750" fontAlgn="base">
              <a:buFont typeface="Wingdings" pitchFamily="2" charset="2"/>
              <a:buChar char="ü"/>
            </a:pPr>
            <a:r>
              <a:rPr lang="fr-FR" dirty="0"/>
              <a:t>recensez les </a:t>
            </a:r>
            <a:r>
              <a:rPr lang="fr-FR" b="1" dirty="0"/>
              <a:t>visuels déjà publiés</a:t>
            </a:r>
          </a:p>
          <a:p>
            <a:pPr marL="1181100" lvl="2" indent="-342900" fontAlgn="base"/>
            <a:r>
              <a:rPr lang="fr-FR" sz="1800" dirty="0"/>
              <a:t>Vérifiez la </a:t>
            </a:r>
            <a:r>
              <a:rPr lang="fr-FR" sz="1800" b="1" dirty="0"/>
              <a:t>présence</a:t>
            </a:r>
            <a:r>
              <a:rPr lang="fr-FR" sz="1800" dirty="0"/>
              <a:t> et la </a:t>
            </a:r>
            <a:r>
              <a:rPr lang="fr-FR" sz="1800" b="1" dirty="0"/>
              <a:t>pertinence des alternatives </a:t>
            </a:r>
            <a:r>
              <a:rPr lang="fr-FR" sz="1800" dirty="0"/>
              <a:t>(texte alternatif et description)</a:t>
            </a:r>
          </a:p>
          <a:p>
            <a:pPr marL="1181100" lvl="2" indent="-342900" fontAlgn="base"/>
            <a:r>
              <a:rPr lang="fr-FR" sz="1800" b="1" dirty="0"/>
              <a:t>Priorisez, </a:t>
            </a:r>
            <a:r>
              <a:rPr lang="fr-FR" sz="1800" dirty="0"/>
              <a:t>rédigez et mettez à disposition les descriptions détaillées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C135EF-BD5E-AA5F-9664-EA08D14BE8A2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000821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AA486-7205-C9DB-F63B-EA4D5ABE5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Contrôlez les contrastes de vos textes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C0F77CA-ADAC-88B4-41B0-CCE34E48C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00" y="1171575"/>
            <a:ext cx="10440000" cy="4943475"/>
          </a:xfrm>
        </p:spPr>
        <p:txBody>
          <a:bodyPr numCol="1" anchor="ctr">
            <a:noAutofit/>
          </a:bodyPr>
          <a:lstStyle/>
          <a:p>
            <a:pPr marL="676275" lvl="2" indent="-280988" fontAlgn="base">
              <a:buFont typeface="Wingdings" pitchFamily="2" charset="2"/>
              <a:buChar char="ü"/>
            </a:pPr>
            <a:r>
              <a:rPr lang="fr-FR" sz="1800" b="1" dirty="0"/>
              <a:t>Testez les contrastes </a:t>
            </a:r>
            <a:r>
              <a:rPr lang="fr-FR" sz="1800" dirty="0"/>
              <a:t>de tous les </a:t>
            </a:r>
            <a:r>
              <a:rPr lang="fr-FR" sz="1800"/>
              <a:t>textes informatifs :</a:t>
            </a:r>
            <a:endParaRPr lang="fr-FR" sz="1800" dirty="0"/>
          </a:p>
          <a:p>
            <a:pPr marL="1181100" lvl="2" indent="-342900" fontAlgn="base"/>
            <a:r>
              <a:rPr lang="fr-FR" sz="1800" dirty="0"/>
              <a:t>Rapprochez-vous des équipes design pour signaler les problèmes et planifier leur correction</a:t>
            </a:r>
          </a:p>
          <a:p>
            <a:pPr marL="1181100" lvl="2" indent="-342900" fontAlgn="base"/>
            <a:r>
              <a:rPr lang="fr-FR" sz="1800" dirty="0"/>
              <a:t>S’il n’y a pas d’équipe design, recensez les couleurs utilisées sur votre site et trouvez une alternative avec </a:t>
            </a:r>
            <a:r>
              <a:rPr lang="fr-FR" sz="1800" dirty="0" err="1">
                <a:solidFill>
                  <a:srgbClr val="962E3F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Contrast</a:t>
            </a:r>
            <a:r>
              <a:rPr lang="fr-FR" sz="1800" dirty="0">
                <a:solidFill>
                  <a:srgbClr val="962E3F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Finder </a:t>
            </a:r>
            <a:endParaRPr lang="fr-FR" sz="1800" dirty="0">
              <a:solidFill>
                <a:srgbClr val="962E3F"/>
              </a:solidFill>
            </a:endParaRP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DAB3426E-4853-831C-661B-1F12A34F4F43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3070659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9370F-912D-0876-679D-8697648F5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4E4F24-8867-C59C-B03E-24A91842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584" y="2205718"/>
            <a:ext cx="4650675" cy="11456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Verdana"/>
                <a:ea typeface="Verdana"/>
              </a:rPr>
              <a:t>Envie d’en faire plus </a:t>
            </a:r>
            <a:r>
              <a:rPr lang="fr-FR" sz="2400">
                <a:latin typeface="Verdana"/>
                <a:ea typeface="Verdana"/>
              </a:rPr>
              <a:t>pour l’accessibilité ?</a:t>
            </a:r>
            <a:endParaRPr lang="fr-FR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70CC66-D3D3-368E-83CF-532B27DF8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01" y="3570971"/>
            <a:ext cx="1667640" cy="1776036"/>
          </a:xfrm>
          <a:prstGeom prst="rect">
            <a:avLst/>
          </a:prstGeom>
        </p:spPr>
      </p:pic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B1C21D98-F10E-6D29-5C7E-F5CA020E9C3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78858" y="1123895"/>
            <a:ext cx="5409646" cy="4610210"/>
          </a:xfrm>
        </p:spPr>
        <p:txBody>
          <a:bodyPr vert="horz" lIns="91440" tIns="216000" rIns="91440" bIns="45720" rtlCol="0" anchor="ctr">
            <a:normAutofit/>
          </a:bodyPr>
          <a:lstStyle/>
          <a:p>
            <a:pPr marL="641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43643"/>
                </a:solidFill>
              </a:rPr>
              <a:t>Formation </a:t>
            </a:r>
            <a:r>
              <a:rPr lang="fr-FR" sz="1800" b="1" dirty="0"/>
              <a:t>Web et réseaux sociaux : </a:t>
            </a:r>
            <a:r>
              <a:rPr lang="fr-FR" sz="1800" dirty="0"/>
              <a:t>produire et publier du contenu éditorial accessible </a:t>
            </a:r>
            <a:r>
              <a:rPr lang="fr-FR" sz="1800" dirty="0">
                <a:solidFill>
                  <a:srgbClr val="962E3F"/>
                </a:solidFill>
                <a:latin typeface="Verdana"/>
                <a:ea typeface="Verdan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https://a42.fr/formation-contrib-web</a:t>
            </a:r>
            <a:endParaRPr lang="fr-FR" sz="1800" dirty="0">
              <a:solidFill>
                <a:srgbClr val="962E3F"/>
              </a:solidFill>
              <a:latin typeface="Verdana"/>
              <a:ea typeface="Verdana"/>
            </a:endParaRPr>
          </a:p>
          <a:p>
            <a:pPr marL="641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43643"/>
                </a:solidFill>
                <a:latin typeface="Verdana"/>
                <a:ea typeface="Verdana"/>
              </a:rPr>
              <a:t>Formation </a:t>
            </a:r>
            <a:r>
              <a:rPr lang="fr-FR" sz="1800" b="1" dirty="0"/>
              <a:t>Outils bureautiques : </a:t>
            </a:r>
            <a:r>
              <a:rPr lang="fr-FR" sz="1800" dirty="0"/>
              <a:t>créer du contenu éditorial accessible </a:t>
            </a:r>
            <a:br>
              <a:rPr lang="fr-FR" sz="1800" b="1" dirty="0"/>
            </a:br>
            <a:r>
              <a:rPr lang="fr-FR" sz="1800" dirty="0">
                <a:solidFill>
                  <a:srgbClr val="962E3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https://a42.fr/contrib-bureautique</a:t>
            </a:r>
            <a:r>
              <a:rPr lang="fr-FR" sz="1800" dirty="0">
                <a:solidFill>
                  <a:srgbClr val="962E3F"/>
                </a:solidFill>
              </a:rPr>
              <a:t> </a:t>
            </a:r>
          </a:p>
        </p:txBody>
      </p:sp>
      <p:sp>
        <p:nvSpPr>
          <p:cNvPr id="3" name="Espace réservé du numéro de diapositive 4">
            <a:extLst>
              <a:ext uri="{FF2B5EF4-FFF2-40B4-BE49-F238E27FC236}">
                <a16:creationId xmlns:a16="http://schemas.microsoft.com/office/drawing/2014/main" id="{4E729B7F-E69C-0C63-D364-A7047344DF2C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3010034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CACFCD69-C696-5D37-1E2E-D0DC1666B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192250"/>
            <a:ext cx="4571467" cy="473501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On garde contact ?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547C9CF-DAB7-A66C-8095-4D5D7BA11B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76392" y="742904"/>
            <a:ext cx="5171420" cy="5372190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343643"/>
                </a:solidFill>
              </a:rPr>
              <a:t>Blog d’Access42</a:t>
            </a:r>
            <a:r>
              <a:rPr lang="fr-FR" sz="1800" dirty="0">
                <a:solidFill>
                  <a:srgbClr val="343643"/>
                </a:solidFill>
              </a:rPr>
              <a:t> : actualités et articles de fond sur l’accessibilité, en français</a:t>
            </a:r>
            <a:br>
              <a:rPr lang="fr-FR" sz="1800" dirty="0"/>
            </a:br>
            <a:r>
              <a:rPr lang="fr-FR" sz="1800" dirty="0">
                <a:solidFill>
                  <a:srgbClr val="962E3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https://a42.fr/blog</a:t>
            </a:r>
            <a:endParaRPr lang="fr-FR" sz="1800" dirty="0">
              <a:solidFill>
                <a:srgbClr val="962E3F"/>
              </a:solidFill>
            </a:endParaRP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343643"/>
                </a:solidFill>
              </a:rPr>
              <a:t>Lettre d’information</a:t>
            </a:r>
            <a:r>
              <a:rPr lang="fr-FR" sz="1800" dirty="0">
                <a:solidFill>
                  <a:srgbClr val="343643"/>
                </a:solidFill>
              </a:rPr>
              <a:t> : tous les mois, votre veille sur l’accessibilité par e-mail</a:t>
            </a:r>
            <a:br>
              <a:rPr lang="fr-FR" sz="1800" dirty="0"/>
            </a:br>
            <a:r>
              <a:rPr lang="fr-FR" sz="1800" dirty="0">
                <a:solidFill>
                  <a:srgbClr val="962E3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https://a42.fr/newsletter</a:t>
            </a:r>
            <a:endParaRPr lang="fr-FR" sz="1800" dirty="0">
              <a:solidFill>
                <a:srgbClr val="962E3F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343643"/>
                </a:solidFill>
              </a:rPr>
              <a:t>Réseaux sociaux</a:t>
            </a:r>
            <a:r>
              <a:rPr lang="fr-FR" sz="1800" dirty="0">
                <a:solidFill>
                  <a:srgbClr val="343643"/>
                </a:solidFill>
              </a:rPr>
              <a:t> : veille hebdomadaire sur l’accessibilité numérique</a:t>
            </a:r>
          </a:p>
          <a:p>
            <a:pPr lvl="1">
              <a:lnSpc>
                <a:spcPct val="100000"/>
              </a:lnSpc>
            </a:pPr>
            <a:r>
              <a:rPr lang="fr-FR" sz="1600" dirty="0">
                <a:solidFill>
                  <a:srgbClr val="343643"/>
                </a:solidFill>
              </a:rPr>
              <a:t>LinkedIn : </a:t>
            </a:r>
            <a:r>
              <a:rPr lang="fr-FR" sz="1600" dirty="0">
                <a:solidFill>
                  <a:srgbClr val="962E3F"/>
                </a:solidFill>
                <a:hlinkClick r:id="rId4" tooltip="Access42 : Access42 sur Linked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Access42</a:t>
            </a:r>
            <a:r>
              <a:rPr lang="fr-FR" sz="1600" dirty="0">
                <a:solidFill>
                  <a:srgbClr val="343643"/>
                </a:solidFill>
              </a:rPr>
              <a:t>, </a:t>
            </a:r>
            <a:r>
              <a:rPr lang="fr-FR" sz="1600" dirty="0">
                <a:solidFill>
                  <a:srgbClr val="962E3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Coryse Quibel</a:t>
            </a:r>
            <a:endParaRPr lang="fr-FR" sz="1600" dirty="0">
              <a:solidFill>
                <a:srgbClr val="962E3F"/>
              </a:solidFill>
            </a:endParaRPr>
          </a:p>
          <a:p>
            <a:pPr lvl="1">
              <a:lnSpc>
                <a:spcPct val="100000"/>
              </a:lnSpc>
            </a:pPr>
            <a:r>
              <a:rPr lang="fr-FR" sz="1600" dirty="0">
                <a:solidFill>
                  <a:srgbClr val="343643"/>
                </a:solidFill>
              </a:rPr>
              <a:t>Mastodon :</a:t>
            </a:r>
            <a:r>
              <a:rPr lang="fr-FR" sz="1600" dirty="0">
                <a:solidFill>
                  <a:srgbClr val="31486E"/>
                </a:solidFill>
              </a:rPr>
              <a:t> </a:t>
            </a:r>
            <a:r>
              <a:rPr lang="fr-FR" sz="1600" dirty="0">
                <a:solidFill>
                  <a:srgbClr val="962E3F"/>
                </a:solidFill>
                <a:hlinkClick r:id="rId6" tooltip="@access42@social.a11y.fr : Access42 sur Mastod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@access42@social.a11y.fr</a:t>
            </a:r>
            <a:endParaRPr lang="fr-FR" sz="1600" dirty="0">
              <a:solidFill>
                <a:srgbClr val="962E3F"/>
              </a:solidFill>
            </a:endParaRPr>
          </a:p>
          <a:p>
            <a:pPr lvl="1">
              <a:lnSpc>
                <a:spcPct val="100000"/>
              </a:lnSpc>
            </a:pPr>
            <a:r>
              <a:rPr lang="fr-FR" sz="1600" dirty="0">
                <a:solidFill>
                  <a:srgbClr val="343643"/>
                </a:solidFill>
              </a:rPr>
              <a:t>Bluesky : </a:t>
            </a:r>
            <a:r>
              <a:rPr lang="fr-FR" sz="1600" dirty="0">
                <a:solidFill>
                  <a:srgbClr val="962E3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@access42.net</a:t>
            </a:r>
            <a:endParaRPr lang="fr-FR" sz="1600" dirty="0">
              <a:solidFill>
                <a:srgbClr val="962E3F"/>
              </a:solidFill>
            </a:endParaRPr>
          </a:p>
        </p:txBody>
      </p:sp>
      <p:sp>
        <p:nvSpPr>
          <p:cNvPr id="2" name="Espace réservé du numéro de diapositive 4">
            <a:extLst>
              <a:ext uri="{FF2B5EF4-FFF2-40B4-BE49-F238E27FC236}">
                <a16:creationId xmlns:a16="http://schemas.microsoft.com/office/drawing/2014/main" id="{1A129A64-CAA0-39DB-BE1A-B17845D1DDB2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8171682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DAE61-89CE-7845-61B6-50D4143FB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04D8CE77-3E6D-2EF7-4CFC-A20AB940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192250"/>
            <a:ext cx="4571467" cy="473501"/>
          </a:xfrm>
        </p:spPr>
        <p:txBody>
          <a:bodyPr>
            <a:normAutofit fontScale="90000"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Donnez votre avis sur le webinaire</a:t>
            </a:r>
          </a:p>
        </p:txBody>
      </p:sp>
      <p:pic>
        <p:nvPicPr>
          <p:cNvPr id="1026" name="Picture 2" descr="QR Code">
            <a:extLst>
              <a:ext uri="{FF2B5EF4-FFF2-40B4-BE49-F238E27FC236}">
                <a16:creationId xmlns:a16="http://schemas.microsoft.com/office/drawing/2014/main" id="{F18BD2D9-2C15-6331-1C2D-63B3F300F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913" y="517352"/>
            <a:ext cx="3759868" cy="375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C1FFF39-94D4-CD90-EB5A-86857AFBFD2D}"/>
              </a:ext>
            </a:extLst>
          </p:cNvPr>
          <p:cNvSpPr txBox="1"/>
          <p:nvPr/>
        </p:nvSpPr>
        <p:spPr>
          <a:xfrm>
            <a:off x="6875797" y="4476471"/>
            <a:ext cx="4420101" cy="288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Votre avis sur le webinaire URRH (Google Forms)  </a:t>
            </a:r>
            <a:endParaRPr lang="fr-FR" sz="1200" b="1" dirty="0">
              <a:solidFill>
                <a:srgbClr val="31486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65554D-4C42-97F4-262D-2EC035543C0A}"/>
              </a:ext>
            </a:extLst>
          </p:cNvPr>
          <p:cNvSpPr txBox="1"/>
          <p:nvPr/>
        </p:nvSpPr>
        <p:spPr>
          <a:xfrm>
            <a:off x="6669505" y="5045055"/>
            <a:ext cx="48326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À la question « À quel atelier/webinaire avez-vous participé ? », sélectionnez « Accessibilité numérique : analyser ses contenus et agir ! #</a:t>
            </a:r>
            <a:r>
              <a:rPr lang="fr-FR" dirty="0" err="1"/>
              <a:t>ComAccessible</a:t>
            </a:r>
            <a:r>
              <a:rPr lang="fr-FR" dirty="0"/>
              <a:t> »</a:t>
            </a:r>
          </a:p>
        </p:txBody>
      </p:sp>
      <p:sp>
        <p:nvSpPr>
          <p:cNvPr id="2" name="Espace réservé du numéro de diapositive 4">
            <a:extLst>
              <a:ext uri="{FF2B5EF4-FFF2-40B4-BE49-F238E27FC236}">
                <a16:creationId xmlns:a16="http://schemas.microsoft.com/office/drawing/2014/main" id="{C5B425E7-9F02-5B8F-3790-37CDACBEA498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6076219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748FEE-DF75-0F86-5CAF-A2CF5FE63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854" y="510832"/>
            <a:ext cx="10515600" cy="720000"/>
          </a:xfrm>
        </p:spPr>
        <p:txBody>
          <a:bodyPr>
            <a:normAutofit/>
          </a:bodyPr>
          <a:lstStyle/>
          <a:p>
            <a:pPr algn="ctr"/>
            <a:r>
              <a:rPr lang="fr-FR" sz="2400" dirty="0">
                <a:latin typeface="Verdana"/>
                <a:ea typeface="Verdana"/>
              </a:rPr>
              <a:t>Merci pour votre participation ! </a:t>
            </a:r>
          </a:p>
        </p:txBody>
      </p:sp>
      <p:pic>
        <p:nvPicPr>
          <p:cNvPr id="4" name="Image 3" descr="Mon chat qui tire la langue.">
            <a:extLst>
              <a:ext uri="{FF2B5EF4-FFF2-40B4-BE49-F238E27FC236}">
                <a16:creationId xmlns:a16="http://schemas.microsoft.com/office/drawing/2014/main" id="{448E3CE6-97FF-E7B0-B012-13A72C27DF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8645" y="1534449"/>
            <a:ext cx="3576806" cy="37891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A2FDF65-A334-615C-CB38-0F6DD2F5DB3F}"/>
              </a:ext>
            </a:extLst>
          </p:cNvPr>
          <p:cNvSpPr txBox="1"/>
          <p:nvPr/>
        </p:nvSpPr>
        <p:spPr>
          <a:xfrm>
            <a:off x="1907277" y="5811619"/>
            <a:ext cx="8415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Access42 est une </a:t>
            </a:r>
            <a:r>
              <a:rPr lang="fr-FR" sz="1600" u="sng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coopérative française spécialisée en </a:t>
            </a:r>
            <a:r>
              <a:rPr lang="fr-FR" sz="1600" u="sng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accessibilité numérique</a:t>
            </a:r>
            <a:r>
              <a:rPr lang="fr-FR" sz="160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fr-FR"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audit, conseil et formation</a:t>
            </a:r>
            <a:endParaRPr lang="fr-FR" sz="1600" dirty="0">
              <a:solidFill>
                <a:srgbClr val="31486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4">
            <a:extLst>
              <a:ext uri="{FF2B5EF4-FFF2-40B4-BE49-F238E27FC236}">
                <a16:creationId xmlns:a16="http://schemas.microsoft.com/office/drawing/2014/main" id="{77EB4BE6-3D4B-C8C9-08C9-30C3E5902A04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964812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88AE86-4B87-BAA3-17B3-B02F0C47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21" y="2799000"/>
            <a:ext cx="10515600" cy="1260000"/>
          </a:xfrm>
        </p:spPr>
        <p:txBody>
          <a:bodyPr/>
          <a:lstStyle/>
          <a:p>
            <a:r>
              <a:rPr lang="fr-FR" dirty="0"/>
              <a:t>Annexes</a:t>
            </a:r>
          </a:p>
        </p:txBody>
      </p:sp>
      <p:sp>
        <p:nvSpPr>
          <p:cNvPr id="3" name="Espace réservé du numéro de diapositive 4">
            <a:extLst>
              <a:ext uri="{FF2B5EF4-FFF2-40B4-BE49-F238E27FC236}">
                <a16:creationId xmlns:a16="http://schemas.microsoft.com/office/drawing/2014/main" id="{C9AC94BE-102A-EFDB-0458-7D72376D71CA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1106235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AE969-36AE-D6A8-2160-BF6658788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50A540-D580-B606-DD5E-B6AD36DC9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Description de l’image pour l’analyse</a:t>
            </a:r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8EB231FC-ED92-8C5F-C6EA-D7A8810FE91D}"/>
              </a:ext>
            </a:extLst>
          </p:cNvPr>
          <p:cNvSpPr txBox="1"/>
          <p:nvPr/>
        </p:nvSpPr>
        <p:spPr>
          <a:xfrm>
            <a:off x="828001" y="1119457"/>
            <a:ext cx="8519200" cy="5625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 peut contacter le référent handicap ? </a:t>
            </a: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(Titre blanc sur fond saumon clair avec logo Cœur de Chartreuse)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(Première colonne) </a:t>
            </a: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 ?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écoles (fond vert)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assistantes maternelles (fond bleu)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familles (fond orange)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structures petite enfance et RPE (fond rouge)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(Deuxième colonne) </a:t>
            </a: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Pourquoi ?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 diverses en lien avec le handicap (pastilles verte, bleue, orange, rouge)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l’outil livret, par son utilisation pour les familles (pastilles verte, bleue, orange, rouge)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Location des malles pédagogiques handicap (pastilles verte, bleue, rouge)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les espaces temps mouvements et inscriptions (pastilles verte, bleue, orange, rouge)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les passerelles pour l’entrée à l’école (pastilles verte, bleue, rouge)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 poste de renfort d’équipes (pastille rouge)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Allô référent </a:t>
            </a: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(Pied de l’affiche, texte blanc sur fond vert clair)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Téléphone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Portable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Mail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oneTexte">
            <a:extLst>
              <a:ext uri="{FF2B5EF4-FFF2-40B4-BE49-F238E27FC236}">
                <a16:creationId xmlns:a16="http://schemas.microsoft.com/office/drawing/2014/main" id="{C1C81E2E-E851-ED0B-ECB7-7113E10B6980}"/>
              </a:ext>
            </a:extLst>
          </p:cNvPr>
          <p:cNvSpPr txBox="1"/>
          <p:nvPr/>
        </p:nvSpPr>
        <p:spPr>
          <a:xfrm>
            <a:off x="7200000" y="6012000"/>
            <a:ext cx="396000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 à l’analyse de l’image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9E0299-71A5-562E-2E69-30145DCF1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8472" y="1913861"/>
            <a:ext cx="1802521" cy="2591860"/>
          </a:xfrm>
          <a:prstGeom prst="rect">
            <a:avLst/>
          </a:prstGeom>
        </p:spPr>
      </p:pic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3E97E6E7-C7B2-1465-2B21-178F6F104839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38166224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C83E8-EA85-4AF3-8274-932DA4C24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092936-514F-F8CD-F477-C3BF5E95D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Signification de </a:t>
            </a:r>
            <a:r>
              <a:rPr lang="fr-FR" sz="2400"/>
              <a:t>l’image « Qui </a:t>
            </a:r>
            <a:r>
              <a:rPr lang="fr-FR" sz="2400" dirty="0"/>
              <a:t>peut contacter le référent </a:t>
            </a:r>
            <a:r>
              <a:rPr lang="fr-FR" sz="2400"/>
              <a:t>handicap ? » </a:t>
            </a:r>
            <a:endParaRPr lang="fr-FR" sz="2400" dirty="0"/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99C767EB-84F1-B2B5-4CD5-76C954CBD6FC}"/>
              </a:ext>
            </a:extLst>
          </p:cNvPr>
          <p:cNvSpPr txBox="1"/>
          <p:nvPr/>
        </p:nvSpPr>
        <p:spPr>
          <a:xfrm>
            <a:off x="828000" y="1109934"/>
            <a:ext cx="10883107" cy="55025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 peut contacter le référent handicap de Cœur de Chartreuse ? </a:t>
            </a:r>
          </a:p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 ?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écoles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assistantes maternelles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familles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structures petite enfance et RPE 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sz="1200" b="1" dirty="0">
                <a:solidFill>
                  <a:srgbClr val="051B36"/>
                </a:solidFill>
                <a:latin typeface="Verdana"/>
                <a:ea typeface="Verdana"/>
                <a:cs typeface="Verdana" panose="020B0604030504040204" pitchFamily="34" charset="0"/>
              </a:rPr>
              <a:t>Pourquoi et qui ?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 diverses en lien avec le handicap : écoles, assistances maternelles, familles, structures petite enfance et RPE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l’outil livret, par son utilisation pour les familles : écoles, assistances maternelles, familles, structures petite enfance et RPE Location des malles pédagogiques handicap : écoles, assistances maternelles, structures petite enfance et RPE Renseignements sur les espaces temps mouvements et inscriptions : écoles, assistances maternelles, familles, structures petite enfance et RPE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les passerelles pour l’entrée à l’école : écoles, assistances maternelles, structures petite enfance et RPE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 poste de renfort d’équipes : structures petite enfance et RPE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Allô référent </a:t>
            </a:r>
          </a:p>
          <a:p>
            <a:pPr marL="171450" indent="-1714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Téléphone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Portable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Mail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oneTexte">
            <a:extLst>
              <a:ext uri="{FF2B5EF4-FFF2-40B4-BE49-F238E27FC236}">
                <a16:creationId xmlns:a16="http://schemas.microsoft.com/office/drawing/2014/main" id="{445D40DE-2100-9BAE-8A33-4BAADBB112E0}"/>
              </a:ext>
            </a:extLst>
          </p:cNvPr>
          <p:cNvSpPr txBox="1"/>
          <p:nvPr/>
        </p:nvSpPr>
        <p:spPr>
          <a:xfrm>
            <a:off x="7200000" y="6012000"/>
            <a:ext cx="396000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 à la signification de l’image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60B9B426-527B-8612-A2B8-039C6360D26C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2716387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4A88B-BC30-8873-0D67-A46AAF52A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27042B-B03D-48A3-CEED-591363A6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Transcription textuelle de la vidéo</a:t>
            </a:r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E244D5C2-994A-D3D8-8764-0ECCF3050D51}"/>
              </a:ext>
            </a:extLst>
          </p:cNvPr>
          <p:cNvSpPr txBox="1"/>
          <p:nvPr/>
        </p:nvSpPr>
        <p:spPr>
          <a:xfrm>
            <a:off x="828000" y="1376419"/>
            <a:ext cx="10675706" cy="3209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[Page Web dans laquelle l’image est intégrée. Des informations précèdent l’image.]</a:t>
            </a:r>
          </a:p>
          <a:p>
            <a:pPr>
              <a:lnSpc>
                <a:spcPct val="150000"/>
              </a:lnSpc>
            </a:pP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(Lecteur d’écran)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Démarche Handicap cœur de Chartreuse. Mission handicap inclusion. Besoin de renseignement ou d’accompagnement. Besoin de renseignement ou d’accompagnement. Groupe.  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Prenez contact avec le référent handicap du territoire.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Liste quatre éléments. Puce 1, mail, lien (..),Puce, site internet, lien (…), Puce, téléphone (…), puce, téléphone (…), fin de liste.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lien avec les institutions et les réseaux de l’accueil des enfants à besoins spécifiques ou en situation de handicap. Le référent est disponible pour vous orienter et être à votre écoute.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 contacte </a:t>
            </a:r>
            <a:r>
              <a:rPr lang="fr-FR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reférent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handicap, image.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ZoneTexte">
            <a:extLst>
              <a:ext uri="{FF2B5EF4-FFF2-40B4-BE49-F238E27FC236}">
                <a16:creationId xmlns:a16="http://schemas.microsoft.com/office/drawing/2014/main" id="{8AB37644-C54E-94B0-79D6-D6F2CD80899D}"/>
              </a:ext>
            </a:extLst>
          </p:cNvPr>
          <p:cNvSpPr txBox="1"/>
          <p:nvPr/>
        </p:nvSpPr>
        <p:spPr>
          <a:xfrm>
            <a:off x="7200000" y="6012000"/>
            <a:ext cx="396000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 à la page de la vidéo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4">
            <a:extLst>
              <a:ext uri="{FF2B5EF4-FFF2-40B4-BE49-F238E27FC236}">
                <a16:creationId xmlns:a16="http://schemas.microsoft.com/office/drawing/2014/main" id="{76D29E4A-6481-33E3-BE2A-A1ABD7D510DE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8862637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D9DC4-EF69-1A49-33D1-C35E860AF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BD9BE0-96C7-A3E7-7BE1-AEBE0B15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Description de l’image vue par des personnes ayant besoin de contrastes forts</a:t>
            </a:r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8EA82E2F-8120-259D-1C4E-068FDD7D9148}"/>
              </a:ext>
            </a:extLst>
          </p:cNvPr>
          <p:cNvSpPr txBox="1"/>
          <p:nvPr/>
        </p:nvSpPr>
        <p:spPr>
          <a:xfrm>
            <a:off x="828000" y="1479389"/>
            <a:ext cx="7061431" cy="3932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 ?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écoles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assistantes maternelles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familles </a:t>
            </a:r>
          </a:p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 et Pourquoi ?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 diverses en lien avec le handicap : écoles, assistances maternelles, familles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Renseignements sur l’outil livret, par son utilisation pour les familles : écoles, assistances maternelles, familles,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Location des malles pédagogiques handicap : écoles, assistances maternelles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les espaces temps mouvements et inscriptions : écoles, assistances maternelles, familles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les passerelles pour l’entrée à l’école : écoles, assistances maternelles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 poste de renfort d’équipes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F9E70F-FC1D-275C-32A1-EFDE946D3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9147" y="1371600"/>
            <a:ext cx="2787080" cy="3967595"/>
          </a:xfrm>
          <a:prstGeom prst="rect">
            <a:avLst/>
          </a:prstGeom>
        </p:spPr>
      </p:pic>
      <p:sp>
        <p:nvSpPr>
          <p:cNvPr id="3" name="ZoneTexte">
            <a:extLst>
              <a:ext uri="{FF2B5EF4-FFF2-40B4-BE49-F238E27FC236}">
                <a16:creationId xmlns:a16="http://schemas.microsoft.com/office/drawing/2014/main" id="{110C9E7C-7766-B14C-6C1F-D8F5D6165852}"/>
              </a:ext>
            </a:extLst>
          </p:cNvPr>
          <p:cNvSpPr txBox="1"/>
          <p:nvPr/>
        </p:nvSpPr>
        <p:spPr>
          <a:xfrm>
            <a:off x="7200000" y="6012000"/>
            <a:ext cx="396000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 à l’analyse des contrastes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886CA3E0-B2C6-A096-B141-379BDAB16028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10896354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1A131-66F2-AA43-CF12-1C284C796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F8A01F-0C79-B196-0CA8-F1AEEAEB1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Description de l’image vue par des personnes qui ne perçoivent pas la couleur</a:t>
            </a:r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7379BCCD-EF82-7ECE-DB2B-83A61665A30B}"/>
              </a:ext>
            </a:extLst>
          </p:cNvPr>
          <p:cNvSpPr txBox="1"/>
          <p:nvPr/>
        </p:nvSpPr>
        <p:spPr>
          <a:xfrm>
            <a:off x="828000" y="1276452"/>
            <a:ext cx="10883107" cy="5225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 peut contacter le référent handicap ? </a:t>
            </a:r>
          </a:p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 ?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écoles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assistantes maternelles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familles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structures petite enfance et RPE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Pourquoi ?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 diverses en lien avec le handicap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l’outil livret, par son utilisation pour les familles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Location des malles pédagogiques handicap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les espaces temps mouvements et inscriptions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les passerelles pour l’entrée à l’école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Renseignements sur le poste de renfort d’équipes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sz="1200" b="1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Allô référent</a:t>
            </a:r>
          </a:p>
          <a:p>
            <a:pPr marL="171450" indent="-17145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Téléphone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Portable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51B3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Mail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34C604-7B8E-BAD9-3E8C-305C38CA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0655" y="1373102"/>
            <a:ext cx="2780530" cy="3967200"/>
          </a:xfrm>
          <a:prstGeom prst="rect">
            <a:avLst/>
          </a:prstGeom>
        </p:spPr>
      </p:pic>
      <p:sp>
        <p:nvSpPr>
          <p:cNvPr id="3" name="ZoneTexte">
            <a:hlinkClick r:id="rId3" action="ppaction://hlinksldjump"/>
            <a:extLst>
              <a:ext uri="{FF2B5EF4-FFF2-40B4-BE49-F238E27FC236}">
                <a16:creationId xmlns:a16="http://schemas.microsoft.com/office/drawing/2014/main" id="{FD24E15B-329B-CC1B-C7F9-F25793944416}"/>
              </a:ext>
            </a:extLst>
          </p:cNvPr>
          <p:cNvSpPr txBox="1"/>
          <p:nvPr/>
        </p:nvSpPr>
        <p:spPr>
          <a:xfrm>
            <a:off x="7200000" y="6012000"/>
            <a:ext cx="396000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 </a:t>
            </a:r>
            <a:r>
              <a:rPr lang="fr-FR" sz="120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à l’analyse </a:t>
            </a: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 couleurs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CB488F46-B761-8FD8-B234-3A3AE3FBA121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22986706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9C1F7-B5CF-DD1F-D6A4-B883801E0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14E8CB-BC13-77AD-6720-96509B38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Renforcer les contrastes</a:t>
            </a:r>
          </a:p>
        </p:txBody>
      </p:sp>
      <p:sp>
        <p:nvSpPr>
          <p:cNvPr id="5" name="ZoneTexte">
            <a:extLst>
              <a:ext uri="{FF2B5EF4-FFF2-40B4-BE49-F238E27FC236}">
                <a16:creationId xmlns:a16="http://schemas.microsoft.com/office/drawing/2014/main" id="{42847620-6929-27A3-76A8-C433AF22A526}"/>
              </a:ext>
            </a:extLst>
          </p:cNvPr>
          <p:cNvSpPr txBox="1"/>
          <p:nvPr/>
        </p:nvSpPr>
        <p:spPr>
          <a:xfrm>
            <a:off x="828000" y="1000176"/>
            <a:ext cx="10883107" cy="78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51B3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Exemples d’outil pour trouver des contrastes conformes à partir des couleurs sélectionnées :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51B3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962E3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Contrast Finder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962E3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7" name="Image 6" descr="Saisie des codes couleur actuels dans Contrast Finder">
            <a:extLst>
              <a:ext uri="{FF2B5EF4-FFF2-40B4-BE49-F238E27FC236}">
                <a16:creationId xmlns:a16="http://schemas.microsoft.com/office/drawing/2014/main" id="{BBD56B6D-E1C2-D86A-59E2-3FD960BD378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004504"/>
            <a:ext cx="5902740" cy="3132659"/>
          </a:xfrm>
          <a:prstGeom prst="rect">
            <a:avLst/>
          </a:prstGeom>
        </p:spPr>
      </p:pic>
      <p:pic>
        <p:nvPicPr>
          <p:cNvPr id="8" name="Image 7" descr="Propositions de couleurs permettant d’avoir un contraste suffisant avec l’outil Contrast Finder">
            <a:extLst>
              <a:ext uri="{FF2B5EF4-FFF2-40B4-BE49-F238E27FC236}">
                <a16:creationId xmlns:a16="http://schemas.microsoft.com/office/drawing/2014/main" id="{95D5CEB4-24FF-7423-16F2-699190CA8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61" y="3685723"/>
            <a:ext cx="5904546" cy="2291316"/>
          </a:xfrm>
          <a:prstGeom prst="rect">
            <a:avLst/>
          </a:prstGeom>
        </p:spPr>
      </p:pic>
      <p:sp>
        <p:nvSpPr>
          <p:cNvPr id="4" name="ZoneTexte">
            <a:hlinkClick r:id="rId5" action="ppaction://hlinksldjump"/>
            <a:extLst>
              <a:ext uri="{FF2B5EF4-FFF2-40B4-BE49-F238E27FC236}">
                <a16:creationId xmlns:a16="http://schemas.microsoft.com/office/drawing/2014/main" id="{EC29202C-4A79-15D9-7968-772AC864777C}"/>
              </a:ext>
            </a:extLst>
          </p:cNvPr>
          <p:cNvSpPr txBox="1"/>
          <p:nvPr/>
        </p:nvSpPr>
        <p:spPr>
          <a:xfrm>
            <a:off x="7200000" y="6012000"/>
            <a:ext cx="396000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1200" dirty="0">
                <a:solidFill>
                  <a:srgbClr val="962E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Retour à la page contrôlez les contrastes</a:t>
            </a:r>
            <a:endParaRPr lang="fr-FR" sz="1200" dirty="0">
              <a:solidFill>
                <a:srgbClr val="962E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4">
            <a:extLst>
              <a:ext uri="{FF2B5EF4-FFF2-40B4-BE49-F238E27FC236}">
                <a16:creationId xmlns:a16="http://schemas.microsoft.com/office/drawing/2014/main" id="{FF3F6F60-B347-B2B8-7844-35B8EDF77ACF}"/>
              </a:ext>
            </a:extLst>
          </p:cNvPr>
          <p:cNvSpPr txBox="1">
            <a:spLocks/>
          </p:cNvSpPr>
          <p:nvPr/>
        </p:nvSpPr>
        <p:spPr>
          <a:xfrm>
            <a:off x="8699204" y="6359894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000" kern="1200">
                <a:solidFill>
                  <a:srgbClr val="31486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E14B-6E82-4F9C-8C77-EF536B860C4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/44</a:t>
            </a:r>
          </a:p>
        </p:txBody>
      </p:sp>
    </p:spTree>
    <p:extLst>
      <p:ext uri="{BB962C8B-B14F-4D97-AF65-F5344CB8AC3E}">
        <p14:creationId xmlns:p14="http://schemas.microsoft.com/office/powerpoint/2010/main" val="514918314"/>
      </p:ext>
    </p:extLst>
  </p:cSld>
  <p:clrMapOvr>
    <a:masterClrMapping/>
  </p:clrMapOvr>
</p:sld>
</file>

<file path=ppt/theme/theme1.xml><?xml version="1.0" encoding="utf-8"?>
<a:theme xmlns:a="http://schemas.openxmlformats.org/drawingml/2006/main" name="0_Page de gar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pport-access42" id="{3BE63502-A32E-F442-9BBC-10720A84BAC6}" vid="{B40B73C3-32FF-3047-9C3F-98EFFF1A9D36}"/>
    </a:ext>
  </a:extLst>
</a:theme>
</file>

<file path=ppt/theme/theme2.xml><?xml version="1.0" encoding="utf-8"?>
<a:theme xmlns:a="http://schemas.openxmlformats.org/drawingml/2006/main" name="Chapitre avec bordure">
  <a:themeElements>
    <a:clrScheme name="Personnalisé 2">
      <a:dk1>
        <a:srgbClr val="343543"/>
      </a:dk1>
      <a:lt1>
        <a:srgbClr val="FEFFFF"/>
      </a:lt1>
      <a:dk2>
        <a:srgbClr val="343543"/>
      </a:dk2>
      <a:lt2>
        <a:srgbClr val="E2EAF2"/>
      </a:lt2>
      <a:accent1>
        <a:srgbClr val="972E3E"/>
      </a:accent1>
      <a:accent2>
        <a:srgbClr val="31466E"/>
      </a:accent2>
      <a:accent3>
        <a:srgbClr val="7D819A"/>
      </a:accent3>
      <a:accent4>
        <a:srgbClr val="343543"/>
      </a:accent4>
      <a:accent5>
        <a:srgbClr val="5B9BD5"/>
      </a:accent5>
      <a:accent6>
        <a:srgbClr val="70AD47"/>
      </a:accent6>
      <a:hlink>
        <a:srgbClr val="31466E"/>
      </a:hlink>
      <a:folHlink>
        <a:srgbClr val="972E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pport-access42" id="{3BE63502-A32E-F442-9BBC-10720A84BAC6}" vid="{FCB00514-983E-2B4C-8592-6EE180CF9C36}"/>
    </a:ext>
  </a:extLst>
</a:theme>
</file>

<file path=ppt/theme/theme3.xml><?xml version="1.0" encoding="utf-8"?>
<a:theme xmlns:a="http://schemas.openxmlformats.org/drawingml/2006/main" name="ba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tenu – blanc c0">
  <a:themeElements>
    <a:clrScheme name="Personnalisé 2">
      <a:dk1>
        <a:srgbClr val="343543"/>
      </a:dk1>
      <a:lt1>
        <a:srgbClr val="FEFFFF"/>
      </a:lt1>
      <a:dk2>
        <a:srgbClr val="343543"/>
      </a:dk2>
      <a:lt2>
        <a:srgbClr val="E2EAF2"/>
      </a:lt2>
      <a:accent1>
        <a:srgbClr val="972E3E"/>
      </a:accent1>
      <a:accent2>
        <a:srgbClr val="31466E"/>
      </a:accent2>
      <a:accent3>
        <a:srgbClr val="7D819A"/>
      </a:accent3>
      <a:accent4>
        <a:srgbClr val="343543"/>
      </a:accent4>
      <a:accent5>
        <a:srgbClr val="5B9BD5"/>
      </a:accent5>
      <a:accent6>
        <a:srgbClr val="70AD47"/>
      </a:accent6>
      <a:hlink>
        <a:srgbClr val="31466E"/>
      </a:hlink>
      <a:folHlink>
        <a:srgbClr val="972E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pport-access42" id="{3BE63502-A32E-F442-9BBC-10720A84BAC6}" vid="{FCB00514-983E-2B4C-8592-6EE180CF9C36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2141AB4-35BA-3948-A315-50592FC279D7}">
  <we:reference id="WA200007559" version="12.4.0.0" store="Omex" storeType="OMEX"/>
  <we:alternateReferences>
    <we:reference id="WA200007559" version="12.4.0.0" store="WA20000755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2237</Words>
  <Application>Microsoft Macintosh PowerPoint</Application>
  <PresentationFormat>Grand écran</PresentationFormat>
  <Paragraphs>307</Paragraphs>
  <Slides>44</Slides>
  <Notes>13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44</vt:i4>
      </vt:variant>
    </vt:vector>
  </HeadingPairs>
  <TitlesOfParts>
    <vt:vector size="53" baseType="lpstr">
      <vt:lpstr>Arial</vt:lpstr>
      <vt:lpstr>Calibri</vt:lpstr>
      <vt:lpstr>Courier New</vt:lpstr>
      <vt:lpstr>Verdana</vt:lpstr>
      <vt:lpstr>Wingdings</vt:lpstr>
      <vt:lpstr>0_Page de garde</vt:lpstr>
      <vt:lpstr>Chapitre avec bordure</vt:lpstr>
      <vt:lpstr>base</vt:lpstr>
      <vt:lpstr>1_Contenu – blanc c0</vt:lpstr>
      <vt:lpstr>Accessibilité numérique :  analyser ses contenus et agir  #ComAccessible #URRH2026</vt:lpstr>
      <vt:lpstr>Télécharger le support de présentation </vt:lpstr>
      <vt:lpstr>Présentation</vt:lpstr>
      <vt:lpstr>Un webinaire pour agir !</vt:lpstr>
      <vt:lpstr>Quelques questions</vt:lpstr>
      <vt:lpstr>Prévoyez-vous une alternative aux images qui apportent une information ?</vt:lpstr>
      <vt:lpstr>Vérifiez-vous les contrastes des textes ?</vt:lpstr>
      <vt:lpstr>Prévoyez-vous une description détaillée pour les contenus complexes ?</vt:lpstr>
      <vt:lpstr>Comment analyser une image porteuse d’information pour l’accessibilité ?</vt:lpstr>
      <vt:lpstr>Analyse d’une image</vt:lpstr>
      <vt:lpstr>Image « Qui peut contacter le référent handicap ? »</vt:lpstr>
      <vt:lpstr>Analyse de l’image « Qui peut contacter le référent handicap ? »</vt:lpstr>
      <vt:lpstr>Ce que toutes les personnes devraient pouvoir consulter</vt:lpstr>
      <vt:lpstr>Quels sont les problèmes d’accessibilité ?</vt:lpstr>
      <vt:lpstr>L’information transmise par le lecteur d’écran est partielle</vt:lpstr>
      <vt:lpstr>L’alternative de l’image est insuffisante</vt:lpstr>
      <vt:lpstr>Les contrastes sont insuffisants</vt:lpstr>
      <vt:lpstr>L’information est donnée par la couleur</vt:lpstr>
      <vt:lpstr>Le texte est au format image</vt:lpstr>
      <vt:lpstr>Constat : l’image est inaccessible</vt:lpstr>
      <vt:lpstr>Comment rendre accessible une image complexe ?</vt:lpstr>
      <vt:lpstr>Ce qu’il faut faire pour chaque image complexe</vt:lpstr>
      <vt:lpstr>Quel texte alternatif prévoir ?</vt:lpstr>
      <vt:lpstr>Étape 1 : analyser l’image  </vt:lpstr>
      <vt:lpstr>Étape 2 : structurer l’information</vt:lpstr>
      <vt:lpstr>Étape 3 : publier la description</vt:lpstr>
      <vt:lpstr>Ce qu’il faut faire pour le texte en image </vt:lpstr>
      <vt:lpstr>Ce qu’il faut faire pour les contrastes et les couleurs </vt:lpstr>
      <vt:lpstr>Tester les contrastes</vt:lpstr>
      <vt:lpstr>On résume ? Ce qu’il faut vérifier</vt:lpstr>
      <vt:lpstr>Anticipez la description de vos nouvelles images</vt:lpstr>
      <vt:lpstr>Rendez accessibles vos images existantes</vt:lpstr>
      <vt:lpstr>Contrôlez les contrastes de vos textes</vt:lpstr>
      <vt:lpstr>Envie d’en faire plus pour l’accessibilité ?</vt:lpstr>
      <vt:lpstr>On garde contact ?</vt:lpstr>
      <vt:lpstr>Donnez votre avis sur le webinaire</vt:lpstr>
      <vt:lpstr>Merci pour votre participation ! </vt:lpstr>
      <vt:lpstr>Annexes</vt:lpstr>
      <vt:lpstr>Description de l’image pour l’analyse</vt:lpstr>
      <vt:lpstr>Signification de l’image « Qui peut contacter le référent handicap ? » </vt:lpstr>
      <vt:lpstr>Transcription textuelle de la vidéo</vt:lpstr>
      <vt:lpstr>Description de l’image vue par des personnes ayant besoin de contrastes forts</vt:lpstr>
      <vt:lpstr>Description de l’image vue par des personnes qui ne perçoivent pas la couleur</vt:lpstr>
      <vt:lpstr>Renforcer les contrastes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Webinaire accessibilité  numérique - Access42 - URRH</dc:title>
  <dc:subject/>
  <dc:creator/>
  <cp:keywords/>
  <dc:description/>
  <cp:lastModifiedBy/>
  <cp:revision>1</cp:revision>
  <dcterms:created xsi:type="dcterms:W3CDTF">2026-03-24T14:37:19Z</dcterms:created>
  <dcterms:modified xsi:type="dcterms:W3CDTF">2026-03-26T12:58:33Z</dcterms:modified>
  <cp:category/>
</cp:coreProperties>
</file>